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4660"/>
  </p:normalViewPr>
  <p:slideViewPr>
    <p:cSldViewPr snapToGrid="0">
      <p:cViewPr varScale="1">
        <p:scale>
          <a:sx n="61" d="100"/>
          <a:sy n="61" d="100"/>
        </p:scale>
        <p:origin x="2539"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89EBC84-C051-406F-85EB-5F63D75B7238}"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4C39CE-B75A-4844-ACF5-315D11252E7A}" type="slidenum">
              <a:rPr kumimoji="1" lang="ja-JP" altLang="en-US" smtClean="0"/>
              <a:t>‹#›</a:t>
            </a:fld>
            <a:endParaRPr kumimoji="1" lang="ja-JP" altLang="en-US"/>
          </a:p>
        </p:txBody>
      </p:sp>
    </p:spTree>
    <p:extLst>
      <p:ext uri="{BB962C8B-B14F-4D97-AF65-F5344CB8AC3E}">
        <p14:creationId xmlns:p14="http://schemas.microsoft.com/office/powerpoint/2010/main" val="2888624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9EBC84-C051-406F-85EB-5F63D75B7238}"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4C39CE-B75A-4844-ACF5-315D11252E7A}" type="slidenum">
              <a:rPr kumimoji="1" lang="ja-JP" altLang="en-US" smtClean="0"/>
              <a:t>‹#›</a:t>
            </a:fld>
            <a:endParaRPr kumimoji="1" lang="ja-JP" altLang="en-US"/>
          </a:p>
        </p:txBody>
      </p:sp>
    </p:spTree>
    <p:extLst>
      <p:ext uri="{BB962C8B-B14F-4D97-AF65-F5344CB8AC3E}">
        <p14:creationId xmlns:p14="http://schemas.microsoft.com/office/powerpoint/2010/main" val="3040433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9EBC84-C051-406F-85EB-5F63D75B7238}"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4C39CE-B75A-4844-ACF5-315D11252E7A}" type="slidenum">
              <a:rPr kumimoji="1" lang="ja-JP" altLang="en-US" smtClean="0"/>
              <a:t>‹#›</a:t>
            </a:fld>
            <a:endParaRPr kumimoji="1" lang="ja-JP" altLang="en-US"/>
          </a:p>
        </p:txBody>
      </p:sp>
    </p:spTree>
    <p:extLst>
      <p:ext uri="{BB962C8B-B14F-4D97-AF65-F5344CB8AC3E}">
        <p14:creationId xmlns:p14="http://schemas.microsoft.com/office/powerpoint/2010/main" val="2801467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9EBC84-C051-406F-85EB-5F63D75B7238}"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4C39CE-B75A-4844-ACF5-315D11252E7A}" type="slidenum">
              <a:rPr kumimoji="1" lang="ja-JP" altLang="en-US" smtClean="0"/>
              <a:t>‹#›</a:t>
            </a:fld>
            <a:endParaRPr kumimoji="1" lang="ja-JP" altLang="en-US"/>
          </a:p>
        </p:txBody>
      </p:sp>
    </p:spTree>
    <p:extLst>
      <p:ext uri="{BB962C8B-B14F-4D97-AF65-F5344CB8AC3E}">
        <p14:creationId xmlns:p14="http://schemas.microsoft.com/office/powerpoint/2010/main" val="2775540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89EBC84-C051-406F-85EB-5F63D75B7238}"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4C39CE-B75A-4844-ACF5-315D11252E7A}" type="slidenum">
              <a:rPr kumimoji="1" lang="ja-JP" altLang="en-US" smtClean="0"/>
              <a:t>‹#›</a:t>
            </a:fld>
            <a:endParaRPr kumimoji="1" lang="ja-JP" altLang="en-US"/>
          </a:p>
        </p:txBody>
      </p:sp>
    </p:spTree>
    <p:extLst>
      <p:ext uri="{BB962C8B-B14F-4D97-AF65-F5344CB8AC3E}">
        <p14:creationId xmlns:p14="http://schemas.microsoft.com/office/powerpoint/2010/main" val="2254317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9EBC84-C051-406F-85EB-5F63D75B7238}" type="datetimeFigureOut">
              <a:rPr kumimoji="1" lang="ja-JP" altLang="en-US" smtClean="0"/>
              <a:t>2024/7/24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4C39CE-B75A-4844-ACF5-315D11252E7A}" type="slidenum">
              <a:rPr kumimoji="1" lang="ja-JP" altLang="en-US" smtClean="0"/>
              <a:t>‹#›</a:t>
            </a:fld>
            <a:endParaRPr kumimoji="1" lang="ja-JP" altLang="en-US"/>
          </a:p>
        </p:txBody>
      </p:sp>
    </p:spTree>
    <p:extLst>
      <p:ext uri="{BB962C8B-B14F-4D97-AF65-F5344CB8AC3E}">
        <p14:creationId xmlns:p14="http://schemas.microsoft.com/office/powerpoint/2010/main" val="3464616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89EBC84-C051-406F-85EB-5F63D75B7238}" type="datetimeFigureOut">
              <a:rPr kumimoji="1" lang="ja-JP" altLang="en-US" smtClean="0"/>
              <a:t>2024/7/24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24C39CE-B75A-4844-ACF5-315D11252E7A}" type="slidenum">
              <a:rPr kumimoji="1" lang="ja-JP" altLang="en-US" smtClean="0"/>
              <a:t>‹#›</a:t>
            </a:fld>
            <a:endParaRPr kumimoji="1" lang="ja-JP" altLang="en-US"/>
          </a:p>
        </p:txBody>
      </p:sp>
    </p:spTree>
    <p:extLst>
      <p:ext uri="{BB962C8B-B14F-4D97-AF65-F5344CB8AC3E}">
        <p14:creationId xmlns:p14="http://schemas.microsoft.com/office/powerpoint/2010/main" val="1807967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89EBC84-C051-406F-85EB-5F63D75B7238}" type="datetimeFigureOut">
              <a:rPr kumimoji="1" lang="ja-JP" altLang="en-US" smtClean="0"/>
              <a:t>2024/7/24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24C39CE-B75A-4844-ACF5-315D11252E7A}" type="slidenum">
              <a:rPr kumimoji="1" lang="ja-JP" altLang="en-US" smtClean="0"/>
              <a:t>‹#›</a:t>
            </a:fld>
            <a:endParaRPr kumimoji="1" lang="ja-JP" altLang="en-US"/>
          </a:p>
        </p:txBody>
      </p:sp>
    </p:spTree>
    <p:extLst>
      <p:ext uri="{BB962C8B-B14F-4D97-AF65-F5344CB8AC3E}">
        <p14:creationId xmlns:p14="http://schemas.microsoft.com/office/powerpoint/2010/main" val="2219756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9EBC84-C051-406F-85EB-5F63D75B7238}" type="datetimeFigureOut">
              <a:rPr kumimoji="1" lang="ja-JP" altLang="en-US" smtClean="0"/>
              <a:t>2024/7/24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24C39CE-B75A-4844-ACF5-315D11252E7A}" type="slidenum">
              <a:rPr kumimoji="1" lang="ja-JP" altLang="en-US" smtClean="0"/>
              <a:t>‹#›</a:t>
            </a:fld>
            <a:endParaRPr kumimoji="1" lang="ja-JP" altLang="en-US"/>
          </a:p>
        </p:txBody>
      </p:sp>
    </p:spTree>
    <p:extLst>
      <p:ext uri="{BB962C8B-B14F-4D97-AF65-F5344CB8AC3E}">
        <p14:creationId xmlns:p14="http://schemas.microsoft.com/office/powerpoint/2010/main" val="2871759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9EBC84-C051-406F-85EB-5F63D75B7238}" type="datetimeFigureOut">
              <a:rPr kumimoji="1" lang="ja-JP" altLang="en-US" smtClean="0"/>
              <a:t>2024/7/24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4C39CE-B75A-4844-ACF5-315D11252E7A}" type="slidenum">
              <a:rPr kumimoji="1" lang="ja-JP" altLang="en-US" smtClean="0"/>
              <a:t>‹#›</a:t>
            </a:fld>
            <a:endParaRPr kumimoji="1" lang="ja-JP" altLang="en-US"/>
          </a:p>
        </p:txBody>
      </p:sp>
    </p:spTree>
    <p:extLst>
      <p:ext uri="{BB962C8B-B14F-4D97-AF65-F5344CB8AC3E}">
        <p14:creationId xmlns:p14="http://schemas.microsoft.com/office/powerpoint/2010/main" val="1103949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9EBC84-C051-406F-85EB-5F63D75B7238}" type="datetimeFigureOut">
              <a:rPr kumimoji="1" lang="ja-JP" altLang="en-US" smtClean="0"/>
              <a:t>2024/7/24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4C39CE-B75A-4844-ACF5-315D11252E7A}" type="slidenum">
              <a:rPr kumimoji="1" lang="ja-JP" altLang="en-US" smtClean="0"/>
              <a:t>‹#›</a:t>
            </a:fld>
            <a:endParaRPr kumimoji="1" lang="ja-JP" altLang="en-US"/>
          </a:p>
        </p:txBody>
      </p:sp>
    </p:spTree>
    <p:extLst>
      <p:ext uri="{BB962C8B-B14F-4D97-AF65-F5344CB8AC3E}">
        <p14:creationId xmlns:p14="http://schemas.microsoft.com/office/powerpoint/2010/main" val="962908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89EBC84-C051-406F-85EB-5F63D75B7238}" type="datetimeFigureOut">
              <a:rPr kumimoji="1" lang="ja-JP" altLang="en-US" smtClean="0"/>
              <a:t>2024/7/24</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524C39CE-B75A-4844-ACF5-315D11252E7A}" type="slidenum">
              <a:rPr kumimoji="1" lang="ja-JP" altLang="en-US" smtClean="0"/>
              <a:t>‹#›</a:t>
            </a:fld>
            <a:endParaRPr kumimoji="1" lang="ja-JP" altLang="en-US"/>
          </a:p>
        </p:txBody>
      </p:sp>
    </p:spTree>
    <p:extLst>
      <p:ext uri="{BB962C8B-B14F-4D97-AF65-F5344CB8AC3E}">
        <p14:creationId xmlns:p14="http://schemas.microsoft.com/office/powerpoint/2010/main" val="6969551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hyperlink" Target="mailto:banbinokaisen@gmail.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8C0A08D1-54C4-6144-E8CD-8885CCF99EC9}"/>
              </a:ext>
            </a:extLst>
          </p:cNvPr>
          <p:cNvSpPr txBox="1"/>
          <p:nvPr/>
        </p:nvSpPr>
        <p:spPr>
          <a:xfrm>
            <a:off x="525293" y="468540"/>
            <a:ext cx="5724644" cy="646331"/>
          </a:xfrm>
          <a:prstGeom prst="rect">
            <a:avLst/>
          </a:prstGeom>
          <a:noFill/>
        </p:spPr>
        <p:txBody>
          <a:bodyPr wrap="none" rtlCol="0">
            <a:spAutoFit/>
          </a:bodyPr>
          <a:lstStyle/>
          <a:p>
            <a:r>
              <a:rPr kumimoji="1" lang="ja-JP" altLang="en-US" sz="3600" dirty="0">
                <a:solidFill>
                  <a:srgbClr val="C00000"/>
                </a:solidFill>
                <a:latin typeface="AR黒丸ＰＯＰ体H" panose="020B0609010101010101" pitchFamily="49" charset="-128"/>
                <a:ea typeface="AR黒丸ＰＯＰ体H" panose="020B0609010101010101" pitchFamily="49" charset="-128"/>
              </a:rPr>
              <a:t>ダウン症候群健康チェック</a:t>
            </a:r>
          </a:p>
        </p:txBody>
      </p:sp>
      <p:sp>
        <p:nvSpPr>
          <p:cNvPr id="13" name="テキスト ボックス 12">
            <a:extLst>
              <a:ext uri="{FF2B5EF4-FFF2-40B4-BE49-F238E27FC236}">
                <a16:creationId xmlns:a16="http://schemas.microsoft.com/office/drawing/2014/main" id="{EDF113AE-5CD7-79CF-E653-F20AC9B49A9B}"/>
              </a:ext>
            </a:extLst>
          </p:cNvPr>
          <p:cNvSpPr txBox="1"/>
          <p:nvPr/>
        </p:nvSpPr>
        <p:spPr>
          <a:xfrm>
            <a:off x="57780" y="5439826"/>
            <a:ext cx="6692402" cy="1292662"/>
          </a:xfrm>
          <a:prstGeom prst="rect">
            <a:avLst/>
          </a:prstGeom>
          <a:noFill/>
        </p:spPr>
        <p:txBody>
          <a:bodyPr wrap="square" rtlCol="0">
            <a:spAutoFit/>
          </a:bodyPr>
          <a:lstStyle/>
          <a:p>
            <a:r>
              <a:rPr kumimoji="1" lang="ja-JP" altLang="en-US" sz="1200" b="1" dirty="0">
                <a:latin typeface="HGPｺﾞｼｯｸE" panose="020B0900000000000000" pitchFamily="50" charset="-128"/>
                <a:ea typeface="HGPｺﾞｼｯｸE" panose="020B0900000000000000" pitchFamily="50" charset="-128"/>
              </a:rPr>
              <a:t>是非この機会に現在の状況をご確認いただき今後の生活に役立たせていただけますこと、スタッフ一同、心より願っております。</a:t>
            </a:r>
            <a:endParaRPr kumimoji="1" lang="en-US" altLang="ja-JP" sz="1200" b="1" dirty="0">
              <a:latin typeface="HGPｺﾞｼｯｸE" panose="020B0900000000000000" pitchFamily="50" charset="-128"/>
              <a:ea typeface="HGPｺﾞｼｯｸE" panose="020B0900000000000000" pitchFamily="50" charset="-128"/>
            </a:endParaRPr>
          </a:p>
          <a:p>
            <a:endParaRPr kumimoji="1" lang="en-US" altLang="ja-JP" sz="800" b="1" dirty="0">
              <a:latin typeface="HGPｺﾞｼｯｸE" panose="020B0900000000000000" pitchFamily="50" charset="-128"/>
              <a:ea typeface="HGPｺﾞｼｯｸE" panose="020B0900000000000000" pitchFamily="50" charset="-128"/>
            </a:endParaRPr>
          </a:p>
          <a:p>
            <a:r>
              <a:rPr kumimoji="1" lang="ja-JP" altLang="en-US" sz="1200" b="1" dirty="0">
                <a:latin typeface="HGPｺﾞｼｯｸE" panose="020B0900000000000000" pitchFamily="50" charset="-128"/>
                <a:ea typeface="HGPｺﾞｼｯｸE" panose="020B0900000000000000" pitchFamily="50" charset="-128"/>
              </a:rPr>
              <a:t>各検査に時間がかかることも想定されるため、ある程度の時間帯を決定する</a:t>
            </a:r>
            <a:r>
              <a:rPr kumimoji="1" lang="ja-JP" altLang="en-US" sz="1600" b="1" dirty="0">
                <a:solidFill>
                  <a:srgbClr val="FF0000"/>
                </a:solidFill>
                <a:latin typeface="HGPｺﾞｼｯｸE" panose="020B0900000000000000" pitchFamily="50" charset="-128"/>
                <a:ea typeface="HGPｺﾞｼｯｸE" panose="020B0900000000000000" pitchFamily="50" charset="-128"/>
              </a:rPr>
              <a:t>予約制</a:t>
            </a:r>
            <a:r>
              <a:rPr kumimoji="1" lang="ja-JP" altLang="en-US" sz="1200" b="1" dirty="0">
                <a:latin typeface="HGPｺﾞｼｯｸE" panose="020B0900000000000000" pitchFamily="50" charset="-128"/>
                <a:ea typeface="HGPｺﾞｼｯｸE" panose="020B0900000000000000" pitchFamily="50" charset="-128"/>
              </a:rPr>
              <a:t>にいたします。その際に</a:t>
            </a:r>
            <a:r>
              <a:rPr kumimoji="1" lang="ja-JP" altLang="en-US" sz="1400" b="1" dirty="0">
                <a:solidFill>
                  <a:srgbClr val="C00000"/>
                </a:solidFill>
                <a:latin typeface="HGPｺﾞｼｯｸE" panose="020B0900000000000000" pitchFamily="50" charset="-128"/>
                <a:ea typeface="HGPｺﾞｼｯｸE" panose="020B0900000000000000" pitchFamily="50" charset="-128"/>
              </a:rPr>
              <a:t>健康に関するアンケート</a:t>
            </a:r>
            <a:r>
              <a:rPr kumimoji="1" lang="ja-JP" altLang="en-US" sz="1200" b="1" dirty="0">
                <a:latin typeface="HGPｺﾞｼｯｸE" panose="020B0900000000000000" pitchFamily="50" charset="-128"/>
                <a:ea typeface="HGPｺﾞｼｯｸE" panose="020B0900000000000000" pitchFamily="50" charset="-128"/>
              </a:rPr>
              <a:t>なども実施予定です。</a:t>
            </a:r>
            <a:endParaRPr kumimoji="1" lang="en-US" altLang="ja-JP" sz="1200" b="1" dirty="0">
              <a:latin typeface="HGPｺﾞｼｯｸE" panose="020B0900000000000000" pitchFamily="50" charset="-128"/>
              <a:ea typeface="HGPｺﾞｼｯｸE" panose="020B0900000000000000" pitchFamily="50" charset="-128"/>
            </a:endParaRPr>
          </a:p>
          <a:p>
            <a:r>
              <a:rPr kumimoji="1" lang="ja-JP" altLang="en-US" sz="1400" b="1" dirty="0">
                <a:solidFill>
                  <a:srgbClr val="00B0F0"/>
                </a:solidFill>
                <a:latin typeface="HGPｺﾞｼｯｸE" panose="020B0900000000000000" pitchFamily="50" charset="-128"/>
                <a:ea typeface="HGPｺﾞｼｯｸE" panose="020B0900000000000000" pitchFamily="50" charset="-128"/>
              </a:rPr>
              <a:t>　＊申し込みなどのお問い合わせは</a:t>
            </a:r>
            <a:r>
              <a:rPr kumimoji="1" lang="ja-JP" altLang="en-US" sz="1400" b="1" dirty="0">
                <a:solidFill>
                  <a:srgbClr val="FF0000"/>
                </a:solidFill>
                <a:latin typeface="HGPｺﾞｼｯｸE" panose="020B0900000000000000" pitchFamily="50" charset="-128"/>
                <a:ea typeface="HGPｺﾞｼｯｸE" panose="020B0900000000000000" pitchFamily="50" charset="-128"/>
              </a:rPr>
              <a:t>バンビの会</a:t>
            </a:r>
            <a:r>
              <a:rPr kumimoji="1" lang="ja-JP" altLang="en-US" sz="1400" b="1" dirty="0">
                <a:solidFill>
                  <a:srgbClr val="00B0F0"/>
                </a:solidFill>
                <a:latin typeface="HGPｺﾞｼｯｸE" panose="020B0900000000000000" pitchFamily="50" charset="-128"/>
                <a:ea typeface="HGPｺﾞｼｯｸE" panose="020B0900000000000000" pitchFamily="50" charset="-128"/>
              </a:rPr>
              <a:t>（</a:t>
            </a:r>
            <a:r>
              <a:rPr kumimoji="1" lang="en-US" altLang="ja-JP" sz="1600" b="1" dirty="0">
                <a:solidFill>
                  <a:srgbClr val="FF0000"/>
                </a:solidFill>
                <a:latin typeface="HGPｺﾞｼｯｸE" panose="020B0900000000000000" pitchFamily="50" charset="-128"/>
                <a:ea typeface="HGPｺﾞｼｯｸE" panose="020B0900000000000000" pitchFamily="50" charset="-128"/>
                <a:hlinkClick r:id="rId2"/>
              </a:rPr>
              <a:t>banbinokaisen@gmail.com</a:t>
            </a:r>
            <a:r>
              <a:rPr kumimoji="1" lang="en-US" altLang="ja-JP" sz="1400" b="1" dirty="0">
                <a:solidFill>
                  <a:srgbClr val="00B0F0"/>
                </a:solidFill>
                <a:latin typeface="HGPｺﾞｼｯｸE" panose="020B0900000000000000" pitchFamily="50" charset="-128"/>
                <a:ea typeface="HGPｺﾞｼｯｸE" panose="020B0900000000000000" pitchFamily="50" charset="-128"/>
              </a:rPr>
              <a:t>)</a:t>
            </a:r>
            <a:r>
              <a:rPr kumimoji="1" lang="ja-JP" altLang="en-US" sz="1400" b="1" dirty="0">
                <a:solidFill>
                  <a:srgbClr val="00B0F0"/>
                </a:solidFill>
                <a:latin typeface="HGPｺﾞｼｯｸE" panose="020B0900000000000000" pitchFamily="50" charset="-128"/>
                <a:ea typeface="HGPｺﾞｼｯｸE" panose="020B0900000000000000" pitchFamily="50" charset="-128"/>
              </a:rPr>
              <a:t>まで</a:t>
            </a:r>
            <a:endParaRPr kumimoji="1" lang="en-US" altLang="ja-JP" sz="1400" b="1" dirty="0">
              <a:solidFill>
                <a:srgbClr val="00B0F0"/>
              </a:solidFill>
              <a:latin typeface="HGPｺﾞｼｯｸE" panose="020B0900000000000000" pitchFamily="50" charset="-128"/>
              <a:ea typeface="HGPｺﾞｼｯｸE" panose="020B0900000000000000" pitchFamily="50" charset="-128"/>
            </a:endParaRPr>
          </a:p>
        </p:txBody>
      </p:sp>
      <p:sp>
        <p:nvSpPr>
          <p:cNvPr id="14" name="テキスト ボックス 13">
            <a:extLst>
              <a:ext uri="{FF2B5EF4-FFF2-40B4-BE49-F238E27FC236}">
                <a16:creationId xmlns:a16="http://schemas.microsoft.com/office/drawing/2014/main" id="{21208C4E-159B-E0E7-AEE1-E4929C203C26}"/>
              </a:ext>
            </a:extLst>
          </p:cNvPr>
          <p:cNvSpPr txBox="1"/>
          <p:nvPr/>
        </p:nvSpPr>
        <p:spPr>
          <a:xfrm>
            <a:off x="102209" y="1124004"/>
            <a:ext cx="6675225" cy="646331"/>
          </a:xfrm>
          <a:prstGeom prst="rect">
            <a:avLst/>
          </a:prstGeom>
          <a:noFill/>
        </p:spPr>
        <p:txBody>
          <a:bodyPr wrap="none" rtlCol="0">
            <a:spAutoFit/>
          </a:bodyPr>
          <a:lstStyle/>
          <a:p>
            <a:r>
              <a:rPr kumimoji="1" lang="ja-JP" altLang="en-US" b="1" dirty="0">
                <a:solidFill>
                  <a:srgbClr val="0070C0"/>
                </a:solidFill>
                <a:latin typeface="HGPｺﾞｼｯｸE" panose="020B0900000000000000" pitchFamily="50" charset="-128"/>
                <a:ea typeface="HGPｺﾞｼｯｸE" panose="020B0900000000000000" pitchFamily="50" charset="-128"/>
              </a:rPr>
              <a:t>日時：令和</a:t>
            </a:r>
            <a:r>
              <a:rPr kumimoji="1" lang="en-US" altLang="ja-JP" b="1" dirty="0">
                <a:solidFill>
                  <a:srgbClr val="0070C0"/>
                </a:solidFill>
                <a:latin typeface="HGPｺﾞｼｯｸE" panose="020B0900000000000000" pitchFamily="50" charset="-128"/>
                <a:ea typeface="HGPｺﾞｼｯｸE" panose="020B0900000000000000" pitchFamily="50" charset="-128"/>
              </a:rPr>
              <a:t>7</a:t>
            </a:r>
            <a:r>
              <a:rPr kumimoji="1" lang="ja-JP" altLang="en-US" b="1" dirty="0">
                <a:solidFill>
                  <a:srgbClr val="0070C0"/>
                </a:solidFill>
                <a:latin typeface="HGPｺﾞｼｯｸE" panose="020B0900000000000000" pitchFamily="50" charset="-128"/>
                <a:ea typeface="HGPｺﾞｼｯｸE" panose="020B0900000000000000" pitchFamily="50" charset="-128"/>
              </a:rPr>
              <a:t>年</a:t>
            </a:r>
            <a:r>
              <a:rPr kumimoji="1" lang="en-US" altLang="ja-JP" b="1" dirty="0">
                <a:solidFill>
                  <a:srgbClr val="0070C0"/>
                </a:solidFill>
                <a:latin typeface="HGPｺﾞｼｯｸE" panose="020B0900000000000000" pitchFamily="50" charset="-128"/>
                <a:ea typeface="HGPｺﾞｼｯｸE" panose="020B0900000000000000" pitchFamily="50" charset="-128"/>
              </a:rPr>
              <a:t>1</a:t>
            </a:r>
            <a:r>
              <a:rPr kumimoji="1" lang="ja-JP" altLang="en-US" b="1" dirty="0">
                <a:solidFill>
                  <a:srgbClr val="0070C0"/>
                </a:solidFill>
                <a:latin typeface="HGPｺﾞｼｯｸE" panose="020B0900000000000000" pitchFamily="50" charset="-128"/>
                <a:ea typeface="HGPｺﾞｼｯｸE" panose="020B0900000000000000" pitchFamily="50" charset="-128"/>
              </a:rPr>
              <a:t>月</a:t>
            </a:r>
            <a:r>
              <a:rPr kumimoji="1" lang="en-US" altLang="ja-JP" b="1" dirty="0">
                <a:solidFill>
                  <a:srgbClr val="0070C0"/>
                </a:solidFill>
                <a:latin typeface="HGPｺﾞｼｯｸE" panose="020B0900000000000000" pitchFamily="50" charset="-128"/>
                <a:ea typeface="HGPｺﾞｼｯｸE" panose="020B0900000000000000" pitchFamily="50" charset="-128"/>
              </a:rPr>
              <a:t>25</a:t>
            </a:r>
            <a:r>
              <a:rPr kumimoji="1" lang="ja-JP" altLang="en-US" b="1" dirty="0">
                <a:solidFill>
                  <a:srgbClr val="0070C0"/>
                </a:solidFill>
                <a:latin typeface="HGPｺﾞｼｯｸE" panose="020B0900000000000000" pitchFamily="50" charset="-128"/>
                <a:ea typeface="HGPｺﾞｼｯｸE" panose="020B0900000000000000" pitchFamily="50" charset="-128"/>
              </a:rPr>
              <a:t>日（土） </a:t>
            </a:r>
            <a:r>
              <a:rPr kumimoji="1" lang="en-US" altLang="ja-JP" b="1" dirty="0">
                <a:solidFill>
                  <a:srgbClr val="0070C0"/>
                </a:solidFill>
                <a:latin typeface="HGPｺﾞｼｯｸE" panose="020B0900000000000000" pitchFamily="50" charset="-128"/>
                <a:ea typeface="HGPｺﾞｼｯｸE" panose="020B0900000000000000" pitchFamily="50" charset="-128"/>
              </a:rPr>
              <a:t>9:30-17:00  	</a:t>
            </a:r>
            <a:r>
              <a:rPr kumimoji="1" lang="en-US" altLang="ja-JP" b="1" dirty="0">
                <a:solidFill>
                  <a:srgbClr val="00B050"/>
                </a:solidFill>
                <a:latin typeface="HGPｺﾞｼｯｸE" panose="020B0900000000000000" pitchFamily="50" charset="-128"/>
                <a:ea typeface="HGPｺﾞｼｯｸE" panose="020B0900000000000000" pitchFamily="50" charset="-128"/>
              </a:rPr>
              <a:t>26</a:t>
            </a:r>
            <a:r>
              <a:rPr kumimoji="1" lang="ja-JP" altLang="en-US" b="1" dirty="0">
                <a:solidFill>
                  <a:srgbClr val="00B050"/>
                </a:solidFill>
                <a:latin typeface="HGPｺﾞｼｯｸE" panose="020B0900000000000000" pitchFamily="50" charset="-128"/>
                <a:ea typeface="HGPｺﾞｼｯｸE" panose="020B0900000000000000" pitchFamily="50" charset="-128"/>
              </a:rPr>
              <a:t>日（日） </a:t>
            </a:r>
            <a:r>
              <a:rPr kumimoji="1" lang="en-US" altLang="ja-JP" b="1" dirty="0">
                <a:solidFill>
                  <a:srgbClr val="00B050"/>
                </a:solidFill>
                <a:latin typeface="HGPｺﾞｼｯｸE" panose="020B0900000000000000" pitchFamily="50" charset="-128"/>
                <a:ea typeface="HGPｺﾞｼｯｸE" panose="020B0900000000000000" pitchFamily="50" charset="-128"/>
              </a:rPr>
              <a:t>9:30-17:00</a:t>
            </a:r>
          </a:p>
          <a:p>
            <a:r>
              <a:rPr kumimoji="1" lang="ja-JP" altLang="en-US" b="1" dirty="0">
                <a:solidFill>
                  <a:srgbClr val="0070C0"/>
                </a:solidFill>
                <a:latin typeface="HGPｺﾞｼｯｸE" panose="020B0900000000000000" pitchFamily="50" charset="-128"/>
                <a:ea typeface="HGPｺﾞｼｯｸE" panose="020B0900000000000000" pitchFamily="50" charset="-128"/>
              </a:rPr>
              <a:t>場所：長崎県総合福祉センター（長崎市）</a:t>
            </a:r>
            <a:r>
              <a:rPr kumimoji="1" lang="en-US" altLang="ja-JP" b="1" dirty="0">
                <a:solidFill>
                  <a:srgbClr val="0070C0"/>
                </a:solidFill>
                <a:latin typeface="HGPｺﾞｼｯｸE" panose="020B0900000000000000" pitchFamily="50" charset="-128"/>
                <a:ea typeface="HGPｺﾞｼｯｸE" panose="020B0900000000000000" pitchFamily="50" charset="-128"/>
              </a:rPr>
              <a:t>	</a:t>
            </a:r>
            <a:r>
              <a:rPr kumimoji="1" lang="ja-JP" altLang="en-US" b="1" dirty="0">
                <a:solidFill>
                  <a:srgbClr val="00B050"/>
                </a:solidFill>
                <a:latin typeface="HGPｺﾞｼｯｸE" panose="020B0900000000000000" pitchFamily="50" charset="-128"/>
                <a:ea typeface="HGPｺﾞｼｯｸE" panose="020B0900000000000000" pitchFamily="50" charset="-128"/>
              </a:rPr>
              <a:t>さをり工房長崎（諫早）</a:t>
            </a:r>
            <a:r>
              <a:rPr kumimoji="1" lang="ja-JP" altLang="en-US" b="1" dirty="0">
                <a:solidFill>
                  <a:srgbClr val="0070C0"/>
                </a:solidFill>
                <a:latin typeface="HGPｺﾞｼｯｸE" panose="020B0900000000000000" pitchFamily="50" charset="-128"/>
                <a:ea typeface="HGPｺﾞｼｯｸE" panose="020B0900000000000000" pitchFamily="50" charset="-128"/>
              </a:rPr>
              <a:t>　</a:t>
            </a:r>
          </a:p>
        </p:txBody>
      </p:sp>
      <p:sp>
        <p:nvSpPr>
          <p:cNvPr id="2" name="テキスト ボックス 1"/>
          <p:cNvSpPr txBox="1"/>
          <p:nvPr/>
        </p:nvSpPr>
        <p:spPr>
          <a:xfrm>
            <a:off x="71428" y="163770"/>
            <a:ext cx="3877985" cy="369332"/>
          </a:xfrm>
          <a:prstGeom prst="rect">
            <a:avLst/>
          </a:prstGeom>
          <a:noFill/>
        </p:spPr>
        <p:txBody>
          <a:bodyPr wrap="none" rtlCol="0">
            <a:spAutoFit/>
          </a:bodyPr>
          <a:lstStyle/>
          <a:p>
            <a:r>
              <a:rPr kumimoji="1" lang="ja-JP" altLang="en-US" b="1" dirty="0">
                <a:solidFill>
                  <a:srgbClr val="C00000"/>
                </a:solidFill>
                <a:latin typeface="HGSｺﾞｼｯｸE" panose="020B0900000000000000" pitchFamily="50" charset="-128"/>
                <a:ea typeface="HGSｺﾞｼｯｸE" panose="020B0900000000000000" pitchFamily="50" charset="-128"/>
              </a:rPr>
              <a:t>「パタカラプラス」開発研究会主催</a:t>
            </a:r>
            <a:endParaRPr kumimoji="1" lang="en-US" altLang="ja-JP" b="1" dirty="0">
              <a:solidFill>
                <a:srgbClr val="C00000"/>
              </a:solidFill>
              <a:latin typeface="HGSｺﾞｼｯｸE" panose="020B0900000000000000" pitchFamily="50" charset="-128"/>
              <a:ea typeface="HGSｺﾞｼｯｸE" panose="020B0900000000000000" pitchFamily="50" charset="-128"/>
            </a:endParaRPr>
          </a:p>
        </p:txBody>
      </p:sp>
      <p:pic>
        <p:nvPicPr>
          <p:cNvPr id="16" name="図 15" descr="テキスト, 地図 が含まれている画像&#10;&#10;自動的に生成された説明">
            <a:extLst>
              <a:ext uri="{FF2B5EF4-FFF2-40B4-BE49-F238E27FC236}">
                <a16:creationId xmlns:a16="http://schemas.microsoft.com/office/drawing/2014/main" id="{8049AE10-80D5-419A-8637-56E402969779}"/>
              </a:ext>
            </a:extLst>
          </p:cNvPr>
          <p:cNvPicPr/>
          <p:nvPr/>
        </p:nvPicPr>
        <p:blipFill rotWithShape="1">
          <a:blip r:embed="rId3" cstate="print">
            <a:extLst>
              <a:ext uri="{28A0092B-C50C-407E-A947-70E740481C1C}">
                <a14:useLocalDpi xmlns:a14="http://schemas.microsoft.com/office/drawing/2010/main" val="0"/>
              </a:ext>
            </a:extLst>
          </a:blip>
          <a:srcRect l="6565" t="5776" r="2836" b="61621"/>
          <a:stretch/>
        </p:blipFill>
        <p:spPr>
          <a:xfrm>
            <a:off x="99724" y="6862270"/>
            <a:ext cx="4455444" cy="627801"/>
          </a:xfrm>
          <a:prstGeom prst="rect">
            <a:avLst/>
          </a:prstGeom>
        </p:spPr>
      </p:pic>
      <p:sp>
        <p:nvSpPr>
          <p:cNvPr id="3" name="テキスト ボックス 2"/>
          <p:cNvSpPr txBox="1"/>
          <p:nvPr/>
        </p:nvSpPr>
        <p:spPr>
          <a:xfrm>
            <a:off x="136475" y="1856091"/>
            <a:ext cx="6647974" cy="1200329"/>
          </a:xfrm>
          <a:prstGeom prst="rect">
            <a:avLst/>
          </a:prstGeom>
          <a:noFill/>
          <a:ln w="38100">
            <a:solidFill>
              <a:srgbClr val="FF0000"/>
            </a:solidFill>
          </a:ln>
        </p:spPr>
        <p:txBody>
          <a:bodyPr wrap="none" rtlCol="0">
            <a:spAutoFit/>
          </a:bodyPr>
          <a:lstStyle/>
          <a:p>
            <a:r>
              <a:rPr kumimoji="1" lang="ja-JP" altLang="en-US" b="1" dirty="0">
                <a:latin typeface="HGSｺﾞｼｯｸE" panose="020B0900000000000000" pitchFamily="50" charset="-128"/>
                <a:ea typeface="HGSｺﾞｼｯｸE" panose="020B0900000000000000" pitchFamily="50" charset="-128"/>
              </a:rPr>
              <a:t>ダウン症のある方（児・者）の</a:t>
            </a:r>
            <a:r>
              <a:rPr kumimoji="1" lang="ja-JP" altLang="en-US" b="1" dirty="0">
                <a:solidFill>
                  <a:srgbClr val="FF0000"/>
                </a:solidFill>
                <a:latin typeface="HGSｺﾞｼｯｸE" panose="020B0900000000000000" pitchFamily="50" charset="-128"/>
                <a:ea typeface="HGSｺﾞｼｯｸE" panose="020B0900000000000000" pitchFamily="50" charset="-128"/>
              </a:rPr>
              <a:t>発語機能</a:t>
            </a:r>
            <a:r>
              <a:rPr kumimoji="1" lang="ja-JP" altLang="en-US" b="1" dirty="0">
                <a:latin typeface="HGSｺﾞｼｯｸE" panose="020B0900000000000000" pitchFamily="50" charset="-128"/>
                <a:ea typeface="HGSｺﾞｼｯｸE" panose="020B0900000000000000" pitchFamily="50" charset="-128"/>
              </a:rPr>
              <a:t>、</a:t>
            </a:r>
            <a:r>
              <a:rPr kumimoji="1" lang="ja-JP" altLang="en-US" b="1" dirty="0">
                <a:solidFill>
                  <a:srgbClr val="FF0000"/>
                </a:solidFill>
                <a:latin typeface="HGSｺﾞｼｯｸE" panose="020B0900000000000000" pitchFamily="50" charset="-128"/>
                <a:ea typeface="HGSｺﾞｼｯｸE" panose="020B0900000000000000" pitchFamily="50" charset="-128"/>
              </a:rPr>
              <a:t>口腔機能</a:t>
            </a:r>
            <a:r>
              <a:rPr kumimoji="1" lang="ja-JP" altLang="en-US" b="1" dirty="0">
                <a:latin typeface="HGSｺﾞｼｯｸE" panose="020B0900000000000000" pitchFamily="50" charset="-128"/>
                <a:ea typeface="HGSｺﾞｼｯｸE" panose="020B0900000000000000" pitchFamily="50" charset="-128"/>
              </a:rPr>
              <a:t>、</a:t>
            </a:r>
            <a:r>
              <a:rPr kumimoji="1" lang="ja-JP" altLang="en-US" b="1" dirty="0">
                <a:solidFill>
                  <a:srgbClr val="FF0000"/>
                </a:solidFill>
                <a:latin typeface="HGSｺﾞｼｯｸE" panose="020B0900000000000000" pitchFamily="50" charset="-128"/>
                <a:ea typeface="HGSｺﾞｼｯｸE" panose="020B0900000000000000" pitchFamily="50" charset="-128"/>
              </a:rPr>
              <a:t>運動機能</a:t>
            </a:r>
            <a:endParaRPr kumimoji="1" lang="en-US" altLang="ja-JP" b="1" dirty="0">
              <a:solidFill>
                <a:srgbClr val="FF0000"/>
              </a:solidFill>
              <a:latin typeface="HGSｺﾞｼｯｸE" panose="020B0900000000000000" pitchFamily="50" charset="-128"/>
              <a:ea typeface="HGSｺﾞｼｯｸE" panose="020B0900000000000000" pitchFamily="50" charset="-128"/>
            </a:endParaRPr>
          </a:p>
          <a:p>
            <a:r>
              <a:rPr kumimoji="1" lang="ja-JP" altLang="en-US" b="1" dirty="0">
                <a:latin typeface="HGSｺﾞｼｯｸE" panose="020B0900000000000000" pitchFamily="50" charset="-128"/>
                <a:ea typeface="HGSｺﾞｼｯｸE" panose="020B0900000000000000" pitchFamily="50" charset="-128"/>
              </a:rPr>
              <a:t>のチェックをさせていただきます。</a:t>
            </a:r>
            <a:r>
              <a:rPr kumimoji="1" lang="ja-JP" altLang="en-US" b="1" dirty="0">
                <a:solidFill>
                  <a:srgbClr val="FF0000"/>
                </a:solidFill>
                <a:latin typeface="HGSｺﾞｼｯｸE" panose="020B0900000000000000" pitchFamily="50" charset="-128"/>
                <a:ea typeface="HGSｺﾞｼｯｸE" panose="020B0900000000000000" pitchFamily="50" charset="-128"/>
              </a:rPr>
              <a:t>結果は後日整理してお返し</a:t>
            </a:r>
            <a:endParaRPr kumimoji="1" lang="en-US" altLang="ja-JP" b="1" dirty="0">
              <a:solidFill>
                <a:srgbClr val="FF0000"/>
              </a:solidFill>
              <a:latin typeface="HGSｺﾞｼｯｸE" panose="020B0900000000000000" pitchFamily="50" charset="-128"/>
              <a:ea typeface="HGSｺﾞｼｯｸE" panose="020B0900000000000000" pitchFamily="50" charset="-128"/>
            </a:endParaRPr>
          </a:p>
          <a:p>
            <a:r>
              <a:rPr kumimoji="1" lang="ja-JP" altLang="en-US" b="1" dirty="0">
                <a:solidFill>
                  <a:srgbClr val="FF0000"/>
                </a:solidFill>
                <a:latin typeface="HGSｺﾞｼｯｸE" panose="020B0900000000000000" pitchFamily="50" charset="-128"/>
                <a:ea typeface="HGSｺﾞｼｯｸE" panose="020B0900000000000000" pitchFamily="50" charset="-128"/>
              </a:rPr>
              <a:t>します</a:t>
            </a:r>
            <a:r>
              <a:rPr kumimoji="1" lang="ja-JP" altLang="en-US" b="1" dirty="0">
                <a:latin typeface="HGSｺﾞｼｯｸE" panose="020B0900000000000000" pitchFamily="50" charset="-128"/>
                <a:ea typeface="HGSｺﾞｼｯｸE" panose="020B0900000000000000" pitchFamily="50" charset="-128"/>
              </a:rPr>
              <a:t>ので今後のよりよい生活に活かしていただけますと幸い</a:t>
            </a:r>
            <a:endParaRPr kumimoji="1" lang="en-US" altLang="ja-JP" b="1" dirty="0">
              <a:latin typeface="HGSｺﾞｼｯｸE" panose="020B0900000000000000" pitchFamily="50" charset="-128"/>
              <a:ea typeface="HGSｺﾞｼｯｸE" panose="020B0900000000000000" pitchFamily="50" charset="-128"/>
            </a:endParaRPr>
          </a:p>
          <a:p>
            <a:r>
              <a:rPr kumimoji="1" lang="ja-JP" altLang="en-US" b="1" dirty="0">
                <a:latin typeface="HGSｺﾞｼｯｸE" panose="020B0900000000000000" pitchFamily="50" charset="-128"/>
                <a:ea typeface="HGSｺﾞｼｯｸE" panose="020B0900000000000000" pitchFamily="50" charset="-128"/>
              </a:rPr>
              <a:t>です。</a:t>
            </a:r>
          </a:p>
        </p:txBody>
      </p:sp>
      <p:sp>
        <p:nvSpPr>
          <p:cNvPr id="17" name="テキスト ボックス 16"/>
          <p:cNvSpPr txBox="1"/>
          <p:nvPr/>
        </p:nvSpPr>
        <p:spPr>
          <a:xfrm>
            <a:off x="30483" y="3138977"/>
            <a:ext cx="6746951" cy="954107"/>
          </a:xfrm>
          <a:prstGeom prst="rect">
            <a:avLst/>
          </a:prstGeom>
          <a:noFill/>
        </p:spPr>
        <p:txBody>
          <a:bodyPr wrap="square" rtlCol="0">
            <a:spAutoFit/>
          </a:bodyPr>
          <a:lstStyle/>
          <a:p>
            <a:r>
              <a:rPr kumimoji="1" lang="ja-JP" altLang="en-US" b="1" dirty="0">
                <a:solidFill>
                  <a:srgbClr val="FF0000"/>
                </a:solidFill>
                <a:latin typeface="HGSｺﾞｼｯｸE" panose="020B0900000000000000" pitchFamily="50" charset="-128"/>
                <a:ea typeface="HGSｺﾞｼｯｸE" panose="020B0900000000000000" pitchFamily="50" charset="-128"/>
              </a:rPr>
              <a:t>経緯</a:t>
            </a:r>
            <a:r>
              <a:rPr kumimoji="1" lang="ja-JP" altLang="en-US" sz="1600" b="1" dirty="0">
                <a:latin typeface="HGSｺﾞｼｯｸE" panose="020B0900000000000000" pitchFamily="50" charset="-128"/>
                <a:ea typeface="HGSｺﾞｼｯｸE" panose="020B0900000000000000" pitchFamily="50" charset="-128"/>
              </a:rPr>
              <a:t>：</a:t>
            </a:r>
            <a:r>
              <a:rPr kumimoji="1" lang="ja-JP" altLang="en-US" sz="1200" b="1" dirty="0">
                <a:latin typeface="HGSｺﾞｼｯｸE" panose="020B0900000000000000" pitchFamily="50" charset="-128"/>
                <a:ea typeface="HGSｺﾞｼｯｸE" panose="020B0900000000000000" pitchFamily="50" charset="-128"/>
              </a:rPr>
              <a:t>私どもは、歌って踊れば、リハビリテーションの一助になることを目指して、</a:t>
            </a:r>
            <a:r>
              <a:rPr kumimoji="1" lang="ja-JP" altLang="en-US" sz="1400" b="1" dirty="0">
                <a:solidFill>
                  <a:srgbClr val="FF0000"/>
                </a:solidFill>
                <a:latin typeface="HGSｺﾞｼｯｸE" panose="020B0900000000000000" pitchFamily="50" charset="-128"/>
                <a:ea typeface="HGSｺﾞｼｯｸE" panose="020B0900000000000000" pitchFamily="50" charset="-128"/>
              </a:rPr>
              <a:t>「パタカラプラス」</a:t>
            </a:r>
            <a:r>
              <a:rPr kumimoji="1" lang="ja-JP" altLang="en-US" sz="1200" b="1" dirty="0">
                <a:latin typeface="HGSｺﾞｼｯｸE" panose="020B0900000000000000" pitchFamily="50" charset="-128"/>
                <a:ea typeface="HGSｺﾞｼｯｸE" panose="020B0900000000000000" pitchFamily="50" charset="-128"/>
              </a:rPr>
              <a:t>の検討を行っています。併せて、お手持ちのスマートフォンなどで、人工知能を用いての自動評価の開発を行っています。その検討のために、実際のダウン症のある方々の疾患特性を確認することになりました。</a:t>
            </a:r>
          </a:p>
        </p:txBody>
      </p:sp>
      <p:sp>
        <p:nvSpPr>
          <p:cNvPr id="18" name="テキスト ボックス 17"/>
          <p:cNvSpPr txBox="1"/>
          <p:nvPr/>
        </p:nvSpPr>
        <p:spPr>
          <a:xfrm>
            <a:off x="26535" y="4151187"/>
            <a:ext cx="6825245" cy="1231106"/>
          </a:xfrm>
          <a:prstGeom prst="rect">
            <a:avLst/>
          </a:prstGeom>
          <a:noFill/>
        </p:spPr>
        <p:txBody>
          <a:bodyPr wrap="square" rtlCol="0">
            <a:spAutoFit/>
          </a:bodyPr>
          <a:lstStyle/>
          <a:p>
            <a:r>
              <a:rPr kumimoji="1" lang="ja-JP" altLang="en-US" b="1" dirty="0">
                <a:solidFill>
                  <a:srgbClr val="FF0000"/>
                </a:solidFill>
                <a:latin typeface="HGSｺﾞｼｯｸE" panose="020B0900000000000000" pitchFamily="50" charset="-128"/>
                <a:ea typeface="HGSｺﾞｼｯｸE" panose="020B0900000000000000" pitchFamily="50" charset="-128"/>
              </a:rPr>
              <a:t>具体的方法</a:t>
            </a:r>
            <a:r>
              <a:rPr kumimoji="1" lang="ja-JP" altLang="en-US" sz="1600" b="1" dirty="0">
                <a:latin typeface="HGSｺﾞｼｯｸE" panose="020B0900000000000000" pitchFamily="50" charset="-128"/>
                <a:ea typeface="HGSｺﾞｼｯｸE" panose="020B0900000000000000" pitchFamily="50" charset="-128"/>
              </a:rPr>
              <a:t>：</a:t>
            </a:r>
            <a:r>
              <a:rPr kumimoji="1" lang="ja-JP" altLang="en-US" sz="1200" b="1" dirty="0">
                <a:latin typeface="HGSｺﾞｼｯｸE" panose="020B0900000000000000" pitchFamily="50" charset="-128"/>
                <a:ea typeface="HGSｺﾞｼｯｸE" panose="020B0900000000000000" pitchFamily="50" charset="-128"/>
              </a:rPr>
              <a:t>発語機能（北海道医療大学、日本大学）、口腔機能（神奈川歯科大学）、運動機能（お茶の水女子大学）を専門の先生方によりチェックさせていただきます。その際に</a:t>
            </a:r>
            <a:r>
              <a:rPr kumimoji="1" lang="ja-JP" altLang="en-US" sz="1400" b="1" dirty="0">
                <a:solidFill>
                  <a:srgbClr val="FF0000"/>
                </a:solidFill>
                <a:latin typeface="HGSｺﾞｼｯｸE" panose="020B0900000000000000" pitchFamily="50" charset="-128"/>
                <a:ea typeface="HGSｺﾞｼｯｸE" panose="020B0900000000000000" pitchFamily="50" charset="-128"/>
              </a:rPr>
              <a:t>録音</a:t>
            </a:r>
            <a:r>
              <a:rPr kumimoji="1" lang="ja-JP" altLang="en-US" sz="1400" b="1" dirty="0">
                <a:latin typeface="HGSｺﾞｼｯｸE" panose="020B0900000000000000" pitchFamily="50" charset="-128"/>
                <a:ea typeface="HGSｺﾞｼｯｸE" panose="020B0900000000000000" pitchFamily="50" charset="-128"/>
              </a:rPr>
              <a:t>、</a:t>
            </a:r>
            <a:r>
              <a:rPr kumimoji="1" lang="ja-JP" altLang="en-US" sz="1400" b="1" dirty="0">
                <a:solidFill>
                  <a:srgbClr val="FF0000"/>
                </a:solidFill>
                <a:latin typeface="HGSｺﾞｼｯｸE" panose="020B0900000000000000" pitchFamily="50" charset="-128"/>
                <a:ea typeface="HGSｺﾞｼｯｸE" panose="020B0900000000000000" pitchFamily="50" charset="-128"/>
              </a:rPr>
              <a:t>録画</a:t>
            </a:r>
            <a:r>
              <a:rPr kumimoji="1" lang="ja-JP" altLang="en-US" sz="1200" b="1" dirty="0">
                <a:latin typeface="HGSｺﾞｼｯｸE" panose="020B0900000000000000" pitchFamily="50" charset="-128"/>
                <a:ea typeface="HGSｺﾞｼｯｸE" panose="020B0900000000000000" pitchFamily="50" charset="-128"/>
              </a:rPr>
              <a:t>させていただきますことご了承ください（プライバシーの保護は十分守られます。本検討は倫理審査委員会の承認を得ています）。</a:t>
            </a:r>
            <a:r>
              <a:rPr kumimoji="1" lang="ja-JP" altLang="en-US" sz="1400" b="1" dirty="0">
                <a:solidFill>
                  <a:srgbClr val="FF0000"/>
                </a:solidFill>
                <a:latin typeface="HGSｺﾞｼｯｸE" panose="020B0900000000000000" pitchFamily="50" charset="-128"/>
                <a:ea typeface="HGSｺﾞｼｯｸE" panose="020B0900000000000000" pitchFamily="50" charset="-128"/>
              </a:rPr>
              <a:t>今回の結果は、後日（</a:t>
            </a:r>
            <a:r>
              <a:rPr kumimoji="1" lang="en-US" altLang="ja-JP" sz="1400" b="1" dirty="0">
                <a:solidFill>
                  <a:srgbClr val="FF0000"/>
                </a:solidFill>
                <a:latin typeface="HGSｺﾞｼｯｸE" panose="020B0900000000000000" pitchFamily="50" charset="-128"/>
                <a:ea typeface="HGSｺﾞｼｯｸE" panose="020B0900000000000000" pitchFamily="50" charset="-128"/>
              </a:rPr>
              <a:t>2</a:t>
            </a:r>
            <a:r>
              <a:rPr kumimoji="1" lang="ja-JP" altLang="en-US" sz="1400" b="1" dirty="0">
                <a:solidFill>
                  <a:srgbClr val="FF0000"/>
                </a:solidFill>
                <a:latin typeface="HGSｺﾞｼｯｸE" panose="020B0900000000000000" pitchFamily="50" charset="-128"/>
                <a:ea typeface="HGSｺﾞｼｯｸE" panose="020B0900000000000000" pitchFamily="50" charset="-128"/>
              </a:rPr>
              <a:t>－</a:t>
            </a:r>
            <a:r>
              <a:rPr kumimoji="1" lang="en-US" altLang="ja-JP" sz="1400" b="1" dirty="0">
                <a:solidFill>
                  <a:srgbClr val="FF0000"/>
                </a:solidFill>
                <a:latin typeface="HGSｺﾞｼｯｸE" panose="020B0900000000000000" pitchFamily="50" charset="-128"/>
                <a:ea typeface="HGSｺﾞｼｯｸE" panose="020B0900000000000000" pitchFamily="50" charset="-128"/>
              </a:rPr>
              <a:t>3</a:t>
            </a:r>
            <a:r>
              <a:rPr kumimoji="1" lang="ja-JP" altLang="en-US" sz="1400" b="1" dirty="0">
                <a:solidFill>
                  <a:srgbClr val="FF0000"/>
                </a:solidFill>
                <a:latin typeface="HGSｺﾞｼｯｸE" panose="020B0900000000000000" pitchFamily="50" charset="-128"/>
                <a:ea typeface="HGSｺﾞｼｯｸE" panose="020B0900000000000000" pitchFamily="50" charset="-128"/>
              </a:rPr>
              <a:t>か月後）郵送でご自宅に送らせていただきます。</a:t>
            </a:r>
          </a:p>
        </p:txBody>
      </p:sp>
      <p:sp>
        <p:nvSpPr>
          <p:cNvPr id="20" name="正方形/長方形 19"/>
          <p:cNvSpPr/>
          <p:nvPr/>
        </p:nvSpPr>
        <p:spPr>
          <a:xfrm>
            <a:off x="76782" y="8032408"/>
            <a:ext cx="6673400" cy="1015663"/>
          </a:xfrm>
          <a:prstGeom prst="rect">
            <a:avLst/>
          </a:prstGeom>
        </p:spPr>
        <p:txBody>
          <a:bodyPr wrap="square">
            <a:spAutoFit/>
          </a:bodyPr>
          <a:lstStyle/>
          <a:p>
            <a:r>
              <a:rPr lang="ja-JP" altLang="en-US" sz="1200" b="1" dirty="0">
                <a:solidFill>
                  <a:srgbClr val="C00000"/>
                </a:solidFill>
                <a:latin typeface="HGｺﾞｼｯｸE" panose="020B0909000000000000" pitchFamily="49" charset="-128"/>
                <a:ea typeface="HGｺﾞｼｯｸE" panose="020B0909000000000000" pitchFamily="49" charset="-128"/>
              </a:rPr>
              <a:t>総括・運営</a:t>
            </a:r>
            <a:r>
              <a:rPr lang="ja-JP" altLang="en-US" sz="1200" b="1" dirty="0">
                <a:latin typeface="HGｺﾞｼｯｸE" panose="020B0909000000000000" pitchFamily="49" charset="-128"/>
                <a:ea typeface="HGｺﾞｼｯｸE" panose="020B0909000000000000" pitchFamily="49" charset="-128"/>
              </a:rPr>
              <a:t>：近藤達郎（みさかえの園むつみの家）、三嶋博之（長崎大学）、川口靖子、冨永眞理子（バンビの会）、</a:t>
            </a:r>
            <a:r>
              <a:rPr lang="en-US" altLang="ja-JP" sz="1200" b="1" dirty="0">
                <a:solidFill>
                  <a:srgbClr val="C00000"/>
                </a:solidFill>
                <a:latin typeface="HGｺﾞｼｯｸE" panose="020B0909000000000000" pitchFamily="49" charset="-128"/>
                <a:ea typeface="HGｺﾞｼｯｸE" panose="020B0909000000000000" pitchFamily="49" charset="-128"/>
              </a:rPr>
              <a:t>AI</a:t>
            </a:r>
            <a:r>
              <a:rPr lang="ja-JP" altLang="ja-JP" sz="1200" b="1" dirty="0">
                <a:solidFill>
                  <a:srgbClr val="C00000"/>
                </a:solidFill>
                <a:latin typeface="HGｺﾞｼｯｸE" panose="020B0909000000000000" pitchFamily="49" charset="-128"/>
                <a:ea typeface="HGｺﾞｼｯｸE" panose="020B0909000000000000" pitchFamily="49" charset="-128"/>
              </a:rPr>
              <a:t>解析</a:t>
            </a:r>
            <a:r>
              <a:rPr lang="ja-JP" altLang="en-US" sz="1200" b="1" dirty="0">
                <a:solidFill>
                  <a:srgbClr val="C00000"/>
                </a:solidFill>
                <a:latin typeface="HGｺﾞｼｯｸE" panose="020B0909000000000000" pitchFamily="49" charset="-128"/>
                <a:ea typeface="HGｺﾞｼｯｸE" panose="020B0909000000000000" pitchFamily="49" charset="-128"/>
              </a:rPr>
              <a:t>（音声）</a:t>
            </a:r>
            <a:r>
              <a:rPr lang="ja-JP" altLang="ja-JP" sz="1200" b="1" dirty="0">
                <a:latin typeface="HGｺﾞｼｯｸE" panose="020B0909000000000000" pitchFamily="49" charset="-128"/>
                <a:ea typeface="HGｺﾞｼｯｸE" panose="020B0909000000000000" pitchFamily="49" charset="-128"/>
              </a:rPr>
              <a:t>：北原鉄朗（日本大学）</a:t>
            </a:r>
            <a:r>
              <a:rPr lang="ja-JP" altLang="en-US" sz="1200" b="1" dirty="0">
                <a:latin typeface="HGｺﾞｼｯｸE" panose="020B0909000000000000" pitchFamily="49" charset="-128"/>
                <a:ea typeface="HGｺﾞｼｯｸE" panose="020B0909000000000000" pitchFamily="49" charset="-128"/>
              </a:rPr>
              <a:t>、</a:t>
            </a:r>
            <a:r>
              <a:rPr lang="en-US" altLang="ja-JP" sz="1200" b="1" dirty="0">
                <a:solidFill>
                  <a:srgbClr val="C00000"/>
                </a:solidFill>
                <a:latin typeface="HGｺﾞｼｯｸE" panose="020B0909000000000000" pitchFamily="49" charset="-128"/>
                <a:ea typeface="HGｺﾞｼｯｸE" panose="020B0909000000000000" pitchFamily="49" charset="-128"/>
              </a:rPr>
              <a:t>AI</a:t>
            </a:r>
            <a:r>
              <a:rPr lang="ja-JP" altLang="ja-JP" sz="1200" b="1" dirty="0">
                <a:solidFill>
                  <a:srgbClr val="C00000"/>
                </a:solidFill>
                <a:latin typeface="HGｺﾞｼｯｸE" panose="020B0909000000000000" pitchFamily="49" charset="-128"/>
                <a:ea typeface="HGｺﾞｼｯｸE" panose="020B0909000000000000" pitchFamily="49" charset="-128"/>
              </a:rPr>
              <a:t>解析</a:t>
            </a:r>
            <a:r>
              <a:rPr lang="ja-JP" altLang="en-US" sz="1200" b="1" dirty="0">
                <a:solidFill>
                  <a:srgbClr val="C00000"/>
                </a:solidFill>
                <a:latin typeface="HGｺﾞｼｯｸE" panose="020B0909000000000000" pitchFamily="49" charset="-128"/>
                <a:ea typeface="HGｺﾞｼｯｸE" panose="020B0909000000000000" pitchFamily="49" charset="-128"/>
              </a:rPr>
              <a:t>（動作）</a:t>
            </a:r>
            <a:r>
              <a:rPr lang="ja-JP" altLang="ja-JP" sz="1200" b="1" dirty="0">
                <a:latin typeface="HGｺﾞｼｯｸE" panose="020B0909000000000000" pitchFamily="49" charset="-128"/>
                <a:ea typeface="HGｺﾞｼｯｸE" panose="020B0909000000000000" pitchFamily="49" charset="-128"/>
              </a:rPr>
              <a:t>：</a:t>
            </a:r>
            <a:r>
              <a:rPr lang="ja-JP" altLang="en-US" sz="1200" b="1" dirty="0">
                <a:latin typeface="HGPｺﾞｼｯｸE" panose="020B0900000000000000" pitchFamily="50" charset="-128"/>
                <a:ea typeface="HGPｺﾞｼｯｸE" panose="020B0900000000000000" pitchFamily="50" charset="-128"/>
              </a:rPr>
              <a:t>土田修平、水村真由美</a:t>
            </a:r>
            <a:r>
              <a:rPr lang="ja-JP" altLang="ja-JP" sz="1200" b="1" dirty="0">
                <a:latin typeface="HGｺﾞｼｯｸE" panose="020B0909000000000000" pitchFamily="49" charset="-128"/>
                <a:ea typeface="HGｺﾞｼｯｸE" panose="020B0909000000000000" pitchFamily="49" charset="-128"/>
              </a:rPr>
              <a:t>（</a:t>
            </a:r>
            <a:r>
              <a:rPr lang="ja-JP" altLang="en-US" sz="1200" b="1" dirty="0">
                <a:latin typeface="HGｺﾞｼｯｸE" panose="020B0909000000000000" pitchFamily="49" charset="-128"/>
                <a:ea typeface="HGｺﾞｼｯｸE" panose="020B0909000000000000" pitchFamily="49" charset="-128"/>
              </a:rPr>
              <a:t>お茶の水女子</a:t>
            </a:r>
            <a:r>
              <a:rPr lang="ja-JP" altLang="ja-JP" sz="1200" b="1" dirty="0">
                <a:latin typeface="HGｺﾞｼｯｸE" panose="020B0909000000000000" pitchFamily="49" charset="-128"/>
                <a:ea typeface="HGｺﾞｼｯｸE" panose="020B0909000000000000" pitchFamily="49" charset="-128"/>
              </a:rPr>
              <a:t>大学</a:t>
            </a:r>
            <a:r>
              <a:rPr lang="ja-JP" altLang="en-US" sz="1200" b="1" dirty="0">
                <a:latin typeface="HGｺﾞｼｯｸE" panose="020B0909000000000000" pitchFamily="49" charset="-128"/>
                <a:ea typeface="HGｺﾞｼｯｸE" panose="020B0909000000000000" pitchFamily="49" charset="-128"/>
              </a:rPr>
              <a:t>）、</a:t>
            </a:r>
            <a:r>
              <a:rPr lang="en-US" altLang="ja-JP" sz="1200" b="1" dirty="0">
                <a:solidFill>
                  <a:srgbClr val="C00000"/>
                </a:solidFill>
                <a:latin typeface="HGｺﾞｼｯｸE" panose="020B0909000000000000" pitchFamily="49" charset="-128"/>
                <a:ea typeface="HGｺﾞｼｯｸE" panose="020B0909000000000000" pitchFamily="49" charset="-128"/>
              </a:rPr>
              <a:t>Web</a:t>
            </a:r>
            <a:r>
              <a:rPr lang="ja-JP" altLang="ja-JP" sz="1200" b="1" dirty="0">
                <a:solidFill>
                  <a:srgbClr val="C00000"/>
                </a:solidFill>
                <a:latin typeface="HGｺﾞｼｯｸE" panose="020B0909000000000000" pitchFamily="49" charset="-128"/>
                <a:ea typeface="HGｺﾞｼｯｸE" panose="020B0909000000000000" pitchFamily="49" charset="-128"/>
              </a:rPr>
              <a:t>アプリ</a:t>
            </a:r>
            <a:r>
              <a:rPr lang="ja-JP" altLang="ja-JP" sz="1200" b="1" dirty="0">
                <a:latin typeface="HGｺﾞｼｯｸE" panose="020B0909000000000000" pitchFamily="49" charset="-128"/>
                <a:ea typeface="HGｺﾞｼｯｸE" panose="020B0909000000000000" pitchFamily="49" charset="-128"/>
              </a:rPr>
              <a:t>：尾上洋介（日本大学）</a:t>
            </a:r>
            <a:r>
              <a:rPr lang="ja-JP" altLang="en-US" sz="1200" b="1" dirty="0">
                <a:latin typeface="HGｺﾞｼｯｸE" panose="020B0909000000000000" pitchFamily="49" charset="-128"/>
                <a:ea typeface="HGｺﾞｼｯｸE" panose="020B0909000000000000" pitchFamily="49" charset="-128"/>
              </a:rPr>
              <a:t>、</a:t>
            </a:r>
            <a:r>
              <a:rPr lang="ja-JP" altLang="ja-JP" sz="1200" b="1" dirty="0">
                <a:solidFill>
                  <a:srgbClr val="C00000"/>
                </a:solidFill>
                <a:latin typeface="HGｺﾞｼｯｸE" panose="020B0909000000000000" pitchFamily="49" charset="-128"/>
                <a:ea typeface="HGｺﾞｼｯｸE" panose="020B0909000000000000" pitchFamily="49" charset="-128"/>
              </a:rPr>
              <a:t>口腔機能</a:t>
            </a:r>
            <a:r>
              <a:rPr lang="ja-JP" altLang="ja-JP" sz="1200" b="1" dirty="0">
                <a:latin typeface="HGｺﾞｼｯｸE" panose="020B0909000000000000" pitchFamily="49" charset="-128"/>
                <a:ea typeface="HGｺﾞｼｯｸE" panose="020B0909000000000000" pitchFamily="49" charset="-128"/>
              </a:rPr>
              <a:t>：李　昌一、小松知子（神奈川歯科大学）</a:t>
            </a:r>
            <a:r>
              <a:rPr lang="ja-JP" altLang="en-US" sz="1200" b="1" dirty="0">
                <a:latin typeface="HGｺﾞｼｯｸE" panose="020B0909000000000000" pitchFamily="49" charset="-128"/>
                <a:ea typeface="HGｺﾞｼｯｸE" panose="020B0909000000000000" pitchFamily="49" charset="-128"/>
              </a:rPr>
              <a:t>、</a:t>
            </a:r>
            <a:r>
              <a:rPr lang="ja-JP" altLang="ja-JP" sz="1200" b="1" dirty="0">
                <a:solidFill>
                  <a:srgbClr val="C00000"/>
                </a:solidFill>
                <a:latin typeface="HGｺﾞｼｯｸE" panose="020B0909000000000000" pitchFamily="49" charset="-128"/>
                <a:ea typeface="HGｺﾞｼｯｸE" panose="020B0909000000000000" pitchFamily="49" charset="-128"/>
              </a:rPr>
              <a:t>言語機能</a:t>
            </a:r>
            <a:r>
              <a:rPr lang="ja-JP" altLang="ja-JP" sz="1200" b="1" dirty="0">
                <a:latin typeface="HGｺﾞｼｯｸE" panose="020B0909000000000000" pitchFamily="49" charset="-128"/>
                <a:ea typeface="HGｺﾞｼｯｸE" panose="020B0909000000000000" pitchFamily="49" charset="-128"/>
              </a:rPr>
              <a:t>：小林健史（北海道医療大学）</a:t>
            </a:r>
            <a:r>
              <a:rPr lang="ja-JP" altLang="en-US" sz="1200" b="1" dirty="0">
                <a:latin typeface="HGｺﾞｼｯｸE" panose="020B0909000000000000" pitchFamily="49" charset="-128"/>
                <a:ea typeface="HGｺﾞｼｯｸE" panose="020B0909000000000000" pitchFamily="49" charset="-128"/>
              </a:rPr>
              <a:t>、</a:t>
            </a:r>
            <a:r>
              <a:rPr lang="zh-TW" altLang="en-US" sz="1200" dirty="0">
                <a:solidFill>
                  <a:srgbClr val="C00000"/>
                </a:solidFill>
                <a:latin typeface="HGPｺﾞｼｯｸE" panose="020B0900000000000000" pitchFamily="50" charset="-128"/>
                <a:ea typeface="HGPｺﾞｼｯｸE" panose="020B0900000000000000" pitchFamily="50" charset="-128"/>
              </a:rPr>
              <a:t>精神機能</a:t>
            </a:r>
            <a:r>
              <a:rPr lang="zh-TW" altLang="en-US" sz="1200" dirty="0">
                <a:latin typeface="HGPｺﾞｼｯｸE" panose="020B0900000000000000" pitchFamily="50" charset="-128"/>
                <a:ea typeface="HGPｺﾞｼｯｸE" panose="020B0900000000000000" pitchFamily="50" charset="-128"/>
              </a:rPr>
              <a:t>： </a:t>
            </a:r>
            <a:r>
              <a:rPr lang="zh-TW" altLang="en-US" sz="1200" b="1" dirty="0">
                <a:latin typeface="HGPｺﾞｼｯｸE" panose="020B0900000000000000" pitchFamily="50" charset="-128"/>
                <a:ea typeface="HGPｺﾞｼｯｸE" panose="020B0900000000000000" pitchFamily="50" charset="-128"/>
              </a:rPr>
              <a:t>今村明</a:t>
            </a:r>
            <a:r>
              <a:rPr lang="ja-JP" altLang="en-US" sz="1200" b="1" dirty="0">
                <a:latin typeface="HGPｺﾞｼｯｸE" panose="020B0900000000000000" pitchFamily="50" charset="-128"/>
                <a:ea typeface="HGPｺﾞｼｯｸE" panose="020B0900000000000000" pitchFamily="50" charset="-128"/>
              </a:rPr>
              <a:t>　</a:t>
            </a:r>
            <a:r>
              <a:rPr lang="zh-TW" altLang="en-US" sz="1200" b="1" dirty="0">
                <a:latin typeface="HGPｺﾞｼｯｸE" panose="020B0900000000000000" pitchFamily="50" charset="-128"/>
                <a:ea typeface="HGPｺﾞｼｯｸE" panose="020B0900000000000000" pitchFamily="50" charset="-128"/>
              </a:rPr>
              <a:t>（長崎大学）</a:t>
            </a:r>
            <a:endParaRPr lang="en-US" altLang="ja-JP" sz="1200" b="1" dirty="0">
              <a:latin typeface="HGPｺﾞｼｯｸE" panose="020B0900000000000000" pitchFamily="50" charset="-128"/>
              <a:ea typeface="HGPｺﾞｼｯｸE" panose="020B0900000000000000" pitchFamily="50" charset="-128"/>
            </a:endParaRPr>
          </a:p>
        </p:txBody>
      </p:sp>
      <p:sp>
        <p:nvSpPr>
          <p:cNvPr id="21" name="正方形/長方形 20"/>
          <p:cNvSpPr/>
          <p:nvPr/>
        </p:nvSpPr>
        <p:spPr>
          <a:xfrm>
            <a:off x="30483" y="7874758"/>
            <a:ext cx="6719699" cy="1173313"/>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36475" y="7710987"/>
            <a:ext cx="3416320" cy="307777"/>
          </a:xfrm>
          <a:prstGeom prst="rect">
            <a:avLst/>
          </a:prstGeom>
          <a:solidFill>
            <a:schemeClr val="bg1"/>
          </a:solidFill>
          <a:ln w="28575">
            <a:solidFill>
              <a:srgbClr val="00B050"/>
            </a:solidFill>
          </a:ln>
        </p:spPr>
        <p:txBody>
          <a:bodyPr wrap="none" rtlCol="0">
            <a:spAutoFit/>
          </a:bodyPr>
          <a:lstStyle/>
          <a:p>
            <a:r>
              <a:rPr kumimoji="1" lang="ja-JP" altLang="en-US" sz="1400" b="1" dirty="0">
                <a:solidFill>
                  <a:srgbClr val="00B050"/>
                </a:solidFill>
                <a:latin typeface="HGSｺﾞｼｯｸE" panose="020B0900000000000000" pitchFamily="50" charset="-128"/>
                <a:ea typeface="HGSｺﾞｼｯｸE" panose="020B0900000000000000" pitchFamily="50" charset="-128"/>
              </a:rPr>
              <a:t>パタカラプラス開発研究会主要メンバー</a:t>
            </a:r>
          </a:p>
        </p:txBody>
      </p:sp>
      <p:sp>
        <p:nvSpPr>
          <p:cNvPr id="22" name="テキスト ボックス 21"/>
          <p:cNvSpPr txBox="1"/>
          <p:nvPr/>
        </p:nvSpPr>
        <p:spPr>
          <a:xfrm>
            <a:off x="3657594" y="6933060"/>
            <a:ext cx="3012363" cy="577081"/>
          </a:xfrm>
          <a:prstGeom prst="rect">
            <a:avLst/>
          </a:prstGeom>
          <a:noFill/>
        </p:spPr>
        <p:txBody>
          <a:bodyPr wrap="none" rtlCol="0">
            <a:spAutoFit/>
          </a:bodyPr>
          <a:lstStyle/>
          <a:p>
            <a:r>
              <a:rPr kumimoji="1" lang="ja-JP" altLang="en-US" sz="1050" b="1" dirty="0">
                <a:latin typeface="HGSｺﾞｼｯｸE" panose="020B0900000000000000" pitchFamily="50" charset="-128"/>
                <a:ea typeface="HGSｺﾞｼｯｸE" panose="020B0900000000000000" pitchFamily="50" charset="-128"/>
              </a:rPr>
              <a:t>＊　今回、場所の提供をしていただきました</a:t>
            </a:r>
            <a:endParaRPr kumimoji="1" lang="en-US" altLang="ja-JP" sz="1050" b="1" dirty="0">
              <a:latin typeface="HGSｺﾞｼｯｸE" panose="020B0900000000000000" pitchFamily="50" charset="-128"/>
              <a:ea typeface="HGSｺﾞｼｯｸE" panose="020B0900000000000000" pitchFamily="50" charset="-128"/>
            </a:endParaRPr>
          </a:p>
          <a:p>
            <a:r>
              <a:rPr kumimoji="1" lang="ja-JP" altLang="en-US" sz="1050" b="1" dirty="0">
                <a:latin typeface="HGSｺﾞｼｯｸE" panose="020B0900000000000000" pitchFamily="50" charset="-128"/>
                <a:ea typeface="HGSｺﾞｼｯｸE" panose="020B0900000000000000" pitchFamily="50" charset="-128"/>
              </a:rPr>
              <a:t>「</a:t>
            </a:r>
            <a:r>
              <a:rPr kumimoji="1" lang="ja-JP" altLang="en-US" sz="1050" b="1" dirty="0" err="1">
                <a:latin typeface="HGSｺﾞｼｯｸE" panose="020B0900000000000000" pitchFamily="50" charset="-128"/>
                <a:ea typeface="HGSｺﾞｼｯｸE" panose="020B0900000000000000" pitchFamily="50" charset="-128"/>
              </a:rPr>
              <a:t>さをり</a:t>
            </a:r>
            <a:r>
              <a:rPr kumimoji="1" lang="ja-JP" altLang="en-US" sz="1050" b="1" dirty="0">
                <a:latin typeface="HGSｺﾞｼｯｸE" panose="020B0900000000000000" pitchFamily="50" charset="-128"/>
                <a:ea typeface="HGSｺﾞｼｯｸE" panose="020B0900000000000000" pitchFamily="50" charset="-128"/>
              </a:rPr>
              <a:t>工房長崎」（施設長：上野</a:t>
            </a:r>
            <a:r>
              <a:rPr lang="ja-JP" altLang="en-US" sz="1050" b="1" dirty="0">
                <a:latin typeface="HGSｺﾞｼｯｸE" panose="020B0900000000000000" pitchFamily="50" charset="-128"/>
                <a:ea typeface="HGSｺﾞｼｯｸE" panose="020B0900000000000000" pitchFamily="50" charset="-128"/>
              </a:rPr>
              <a:t>左千子様）</a:t>
            </a:r>
            <a:endParaRPr lang="en-US" altLang="ja-JP" sz="1050" b="1" dirty="0">
              <a:latin typeface="HGSｺﾞｼｯｸE" panose="020B0900000000000000" pitchFamily="50" charset="-128"/>
              <a:ea typeface="HGSｺﾞｼｯｸE" panose="020B0900000000000000" pitchFamily="50" charset="-128"/>
            </a:endParaRPr>
          </a:p>
          <a:p>
            <a:r>
              <a:rPr kumimoji="1" lang="ja-JP" altLang="en-US" sz="1050" b="1" dirty="0">
                <a:latin typeface="HGSｺﾞｼｯｸE" panose="020B0900000000000000" pitchFamily="50" charset="-128"/>
                <a:ea typeface="HGSｺﾞｼｯｸE" panose="020B0900000000000000" pitchFamily="50" charset="-128"/>
              </a:rPr>
              <a:t>に深謝いたします。</a:t>
            </a:r>
            <a:endParaRPr kumimoji="1" lang="en-US" altLang="ja-JP" sz="1050" b="1"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5042024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126</TotalTime>
  <Words>473</Words>
  <Application>Microsoft Office PowerPoint</Application>
  <PresentationFormat>画面に合わせる (4:3)</PresentationFormat>
  <Paragraphs>19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AR黒丸ＰＯＰ体H</vt:lpstr>
      <vt:lpstr>HGPｺﾞｼｯｸE</vt:lpstr>
      <vt:lpstr>HGSｺﾞｼｯｸE</vt:lpstr>
      <vt:lpstr>HGｺﾞｼｯｸE</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fujitsu</dc:creator>
  <cp:lastModifiedBy>眞理子 冨永</cp:lastModifiedBy>
  <cp:revision>17</cp:revision>
  <cp:lastPrinted>2024-05-19T23:28:03Z</cp:lastPrinted>
  <dcterms:created xsi:type="dcterms:W3CDTF">2024-05-12T05:43:49Z</dcterms:created>
  <dcterms:modified xsi:type="dcterms:W3CDTF">2024-07-24T05:34:07Z</dcterms:modified>
</cp:coreProperties>
</file>