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Lst>
  <p:sldSz cx="6858000" cy="9144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24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17220" y="1011936"/>
            <a:ext cx="5657850" cy="4754880"/>
          </a:xfrm>
        </p:spPr>
        <p:txBody>
          <a:bodyPr anchor="b">
            <a:normAutofit/>
          </a:bodyPr>
          <a:lstStyle>
            <a:lvl1pPr algn="l">
              <a:lnSpc>
                <a:spcPct val="85000"/>
              </a:lnSpc>
              <a:defRPr sz="6000" spc="-38"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18779" y="5940828"/>
            <a:ext cx="5657850" cy="1524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952DEA5-0C85-438C-9604-526BA60845EC}" type="datetimeFigureOut">
              <a:rPr kumimoji="1" lang="ja-JP" altLang="en-US" smtClean="0"/>
              <a:t>2024/1/18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AE68AA-7D34-4A40-80CD-018A840746DD}" type="slidenum">
              <a:rPr kumimoji="1" lang="ja-JP" altLang="en-US" smtClean="0"/>
              <a:t>‹#›</a:t>
            </a:fld>
            <a:endParaRPr kumimoji="1" lang="ja-JP" altLang="en-US"/>
          </a:p>
        </p:txBody>
      </p:sp>
      <p:cxnSp>
        <p:nvCxnSpPr>
          <p:cNvPr id="9" name="Straight Connector 8"/>
          <p:cNvCxnSpPr/>
          <p:nvPr/>
        </p:nvCxnSpPr>
        <p:spPr>
          <a:xfrm>
            <a:off x="679308" y="57912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6312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52DEA5-0C85-438C-9604-526BA60845EC}" type="datetimeFigureOut">
              <a:rPr kumimoji="1" lang="ja-JP" altLang="en-US" smtClean="0"/>
              <a:t>2024/1/18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AE68AA-7D34-4A40-80CD-018A840746DD}" type="slidenum">
              <a:rPr kumimoji="1" lang="ja-JP" altLang="en-US" smtClean="0"/>
              <a:t>‹#›</a:t>
            </a:fld>
            <a:endParaRPr kumimoji="1" lang="ja-JP" altLang="en-US"/>
          </a:p>
        </p:txBody>
      </p:sp>
    </p:spTree>
    <p:extLst>
      <p:ext uri="{BB962C8B-B14F-4D97-AF65-F5344CB8AC3E}">
        <p14:creationId xmlns:p14="http://schemas.microsoft.com/office/powerpoint/2010/main" val="4057850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907757" y="549736"/>
            <a:ext cx="1478756" cy="76798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49736"/>
            <a:ext cx="4350544" cy="7679864"/>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52DEA5-0C85-438C-9604-526BA60845EC}" type="datetimeFigureOut">
              <a:rPr kumimoji="1" lang="ja-JP" altLang="en-US" smtClean="0"/>
              <a:t>2024/1/18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AE68AA-7D34-4A40-80CD-018A840746DD}" type="slidenum">
              <a:rPr kumimoji="1" lang="ja-JP" altLang="en-US" smtClean="0"/>
              <a:t>‹#›</a:t>
            </a:fld>
            <a:endParaRPr kumimoji="1" lang="ja-JP" altLang="en-US"/>
          </a:p>
        </p:txBody>
      </p:sp>
    </p:spTree>
    <p:extLst>
      <p:ext uri="{BB962C8B-B14F-4D97-AF65-F5344CB8AC3E}">
        <p14:creationId xmlns:p14="http://schemas.microsoft.com/office/powerpoint/2010/main" val="2856929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52DEA5-0C85-438C-9604-526BA60845EC}" type="datetimeFigureOut">
              <a:rPr kumimoji="1" lang="ja-JP" altLang="en-US" smtClean="0"/>
              <a:t>2024/1/18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AE68AA-7D34-4A40-80CD-018A840746DD}" type="slidenum">
              <a:rPr kumimoji="1" lang="ja-JP" altLang="en-US" smtClean="0"/>
              <a:t>‹#›</a:t>
            </a:fld>
            <a:endParaRPr kumimoji="1" lang="ja-JP" altLang="en-US"/>
          </a:p>
        </p:txBody>
      </p:sp>
    </p:spTree>
    <p:extLst>
      <p:ext uri="{BB962C8B-B14F-4D97-AF65-F5344CB8AC3E}">
        <p14:creationId xmlns:p14="http://schemas.microsoft.com/office/powerpoint/2010/main" val="2491220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1011936"/>
            <a:ext cx="5657850" cy="4754880"/>
          </a:xfrm>
        </p:spPr>
        <p:txBody>
          <a:bodyPr anchor="b" anchorCtr="0">
            <a:normAutofit/>
          </a:bodyPr>
          <a:lstStyle>
            <a:lvl1pPr>
              <a:lnSpc>
                <a:spcPct val="85000"/>
              </a:lnSpc>
              <a:defRPr sz="6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17220" y="5937504"/>
            <a:ext cx="5657850" cy="1524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952DEA5-0C85-438C-9604-526BA60845EC}" type="datetimeFigureOut">
              <a:rPr kumimoji="1" lang="ja-JP" altLang="en-US" smtClean="0"/>
              <a:t>2024/1/18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AE68AA-7D34-4A40-80CD-018A840746DD}" type="slidenum">
              <a:rPr kumimoji="1" lang="ja-JP" altLang="en-US" smtClean="0"/>
              <a:t>‹#›</a:t>
            </a:fld>
            <a:endParaRPr kumimoji="1" lang="ja-JP" altLang="en-US"/>
          </a:p>
        </p:txBody>
      </p:sp>
      <p:cxnSp>
        <p:nvCxnSpPr>
          <p:cNvPr id="9" name="Straight Connector 8"/>
          <p:cNvCxnSpPr/>
          <p:nvPr/>
        </p:nvCxnSpPr>
        <p:spPr>
          <a:xfrm>
            <a:off x="679308" y="57912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6729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17220" y="382139"/>
            <a:ext cx="5657850" cy="1934343"/>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17220" y="2460979"/>
            <a:ext cx="2777490" cy="53644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97580" y="2460980"/>
            <a:ext cx="2777490" cy="53644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952DEA5-0C85-438C-9604-526BA60845EC}" type="datetimeFigureOut">
              <a:rPr kumimoji="1" lang="ja-JP" altLang="en-US" smtClean="0"/>
              <a:t>2024/1/18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AE68AA-7D34-4A40-80CD-018A840746DD}" type="slidenum">
              <a:rPr kumimoji="1" lang="ja-JP" altLang="en-US" smtClean="0"/>
              <a:t>‹#›</a:t>
            </a:fld>
            <a:endParaRPr kumimoji="1" lang="ja-JP" altLang="en-US"/>
          </a:p>
        </p:txBody>
      </p:sp>
    </p:spTree>
    <p:extLst>
      <p:ext uri="{BB962C8B-B14F-4D97-AF65-F5344CB8AC3E}">
        <p14:creationId xmlns:p14="http://schemas.microsoft.com/office/powerpoint/2010/main" val="2254741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17220" y="382139"/>
            <a:ext cx="5657850" cy="193434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17220" y="2461403"/>
            <a:ext cx="2777490" cy="981709"/>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17220" y="3443112"/>
            <a:ext cx="2777490" cy="450426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97580" y="2461403"/>
            <a:ext cx="2777490" cy="981709"/>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97580" y="3443112"/>
            <a:ext cx="2777490" cy="450426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952DEA5-0C85-438C-9604-526BA60845EC}" type="datetimeFigureOut">
              <a:rPr kumimoji="1" lang="ja-JP" altLang="en-US" smtClean="0"/>
              <a:t>2024/1/18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FAE68AA-7D34-4A40-80CD-018A840746DD}" type="slidenum">
              <a:rPr kumimoji="1" lang="ja-JP" altLang="en-US" smtClean="0"/>
              <a:t>‹#›</a:t>
            </a:fld>
            <a:endParaRPr kumimoji="1" lang="ja-JP" altLang="en-US"/>
          </a:p>
        </p:txBody>
      </p:sp>
    </p:spTree>
    <p:extLst>
      <p:ext uri="{BB962C8B-B14F-4D97-AF65-F5344CB8AC3E}">
        <p14:creationId xmlns:p14="http://schemas.microsoft.com/office/powerpoint/2010/main" val="843280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52DEA5-0C85-438C-9604-526BA60845EC}" type="datetimeFigureOut">
              <a:rPr kumimoji="1" lang="ja-JP" altLang="en-US" smtClean="0"/>
              <a:t>2024/1/18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FAE68AA-7D34-4A40-80CD-018A840746DD}" type="slidenum">
              <a:rPr kumimoji="1" lang="ja-JP" altLang="en-US" smtClean="0"/>
              <a:t>‹#›</a:t>
            </a:fld>
            <a:endParaRPr kumimoji="1" lang="ja-JP" altLang="en-US"/>
          </a:p>
        </p:txBody>
      </p:sp>
    </p:spTree>
    <p:extLst>
      <p:ext uri="{BB962C8B-B14F-4D97-AF65-F5344CB8AC3E}">
        <p14:creationId xmlns:p14="http://schemas.microsoft.com/office/powerpoint/2010/main" val="1450107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952DEA5-0C85-438C-9604-526BA60845EC}" type="datetimeFigureOut">
              <a:rPr kumimoji="1" lang="ja-JP" altLang="en-US" smtClean="0"/>
              <a:t>2024/1/18</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1FAE68AA-7D34-4A40-80CD-018A840746DD}" type="slidenum">
              <a:rPr kumimoji="1" lang="ja-JP" altLang="en-US" smtClean="0"/>
              <a:t>‹#›</a:t>
            </a:fld>
            <a:endParaRPr kumimoji="1" lang="ja-JP" altLang="en-US"/>
          </a:p>
        </p:txBody>
      </p:sp>
    </p:spTree>
    <p:extLst>
      <p:ext uri="{BB962C8B-B14F-4D97-AF65-F5344CB8AC3E}">
        <p14:creationId xmlns:p14="http://schemas.microsoft.com/office/powerpoint/2010/main" val="363883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0" y="0"/>
            <a:ext cx="2278570" cy="9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72540" y="0"/>
            <a:ext cx="36005" cy="91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792479"/>
            <a:ext cx="1800225" cy="3048000"/>
          </a:xfrm>
        </p:spPr>
        <p:txBody>
          <a:bodyPr anchor="b">
            <a:normAutofit/>
          </a:bodyPr>
          <a:lstStyle>
            <a:lvl1pPr>
              <a:defRPr sz="27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2700338" y="975360"/>
            <a:ext cx="3651885" cy="7010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7175" y="3901440"/>
            <a:ext cx="1800225" cy="4505499"/>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a:xfrm>
            <a:off x="261851" y="8613049"/>
            <a:ext cx="1472912" cy="486833"/>
          </a:xfrm>
        </p:spPr>
        <p:txBody>
          <a:bodyPr/>
          <a:lstStyle>
            <a:lvl1pPr algn="l">
              <a:defRPr/>
            </a:lvl1pPr>
          </a:lstStyle>
          <a:p>
            <a:fld id="{9952DEA5-0C85-438C-9604-526BA60845EC}" type="datetimeFigureOut">
              <a:rPr kumimoji="1" lang="ja-JP" altLang="en-US" smtClean="0"/>
              <a:t>2024/1/18</a:t>
            </a:fld>
            <a:endParaRPr kumimoji="1" lang="ja-JP" altLang="en-US"/>
          </a:p>
        </p:txBody>
      </p:sp>
      <p:sp>
        <p:nvSpPr>
          <p:cNvPr id="6" name="Footer Placeholder 5"/>
          <p:cNvSpPr>
            <a:spLocks noGrp="1"/>
          </p:cNvSpPr>
          <p:nvPr>
            <p:ph type="ftr" sz="quarter" idx="11"/>
          </p:nvPr>
        </p:nvSpPr>
        <p:spPr>
          <a:xfrm>
            <a:off x="2700337" y="8613049"/>
            <a:ext cx="2614613" cy="486833"/>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AE68AA-7D34-4A40-80CD-018A840746DD}" type="slidenum">
              <a:rPr kumimoji="1" lang="ja-JP" altLang="en-US" smtClean="0"/>
              <a:t>‹#›</a:t>
            </a:fld>
            <a:endParaRPr kumimoji="1" lang="ja-JP" altLang="en-US"/>
          </a:p>
        </p:txBody>
      </p:sp>
    </p:spTree>
    <p:extLst>
      <p:ext uri="{BB962C8B-B14F-4D97-AF65-F5344CB8AC3E}">
        <p14:creationId xmlns:p14="http://schemas.microsoft.com/office/powerpoint/2010/main" val="3516494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1" y="6604000"/>
            <a:ext cx="6856214" cy="2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655343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6766560"/>
            <a:ext cx="5688926" cy="1097280"/>
          </a:xfrm>
        </p:spPr>
        <p:txBody>
          <a:bodyPr tIns="0" bIns="0" anchor="b">
            <a:noAutofit/>
          </a:bodyPr>
          <a:lstStyle>
            <a:lvl1pPr>
              <a:defRPr sz="27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9" y="0"/>
            <a:ext cx="6857992" cy="6553435"/>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17220" y="7876032"/>
            <a:ext cx="5692140" cy="79248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52DEA5-0C85-438C-9604-526BA60845EC}" type="datetimeFigureOut">
              <a:rPr kumimoji="1" lang="ja-JP" altLang="en-US" smtClean="0"/>
              <a:t>2024/1/18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AE68AA-7D34-4A40-80CD-018A840746DD}" type="slidenum">
              <a:rPr kumimoji="1" lang="ja-JP" altLang="en-US" smtClean="0"/>
              <a:t>‹#›</a:t>
            </a:fld>
            <a:endParaRPr kumimoji="1" lang="ja-JP" altLang="en-US"/>
          </a:p>
        </p:txBody>
      </p:sp>
    </p:spTree>
    <p:extLst>
      <p:ext uri="{BB962C8B-B14F-4D97-AF65-F5344CB8AC3E}">
        <p14:creationId xmlns:p14="http://schemas.microsoft.com/office/powerpoint/2010/main" val="4020759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8534400"/>
            <a:ext cx="6858001"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8445754"/>
            <a:ext cx="6858001" cy="8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7220" y="382139"/>
            <a:ext cx="5657850" cy="1934343"/>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17219" y="2460979"/>
            <a:ext cx="5657851" cy="536448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17221" y="8613049"/>
            <a:ext cx="1390652" cy="486833"/>
          </a:xfrm>
          <a:prstGeom prst="rect">
            <a:avLst/>
          </a:prstGeom>
        </p:spPr>
        <p:txBody>
          <a:bodyPr vert="horz" lIns="91440" tIns="45720" rIns="91440" bIns="45720" rtlCol="0" anchor="ctr"/>
          <a:lstStyle>
            <a:lvl1pPr algn="l">
              <a:defRPr sz="675">
                <a:solidFill>
                  <a:srgbClr val="FFFFFF"/>
                </a:solidFill>
              </a:defRPr>
            </a:lvl1pPr>
          </a:lstStyle>
          <a:p>
            <a:fld id="{9952DEA5-0C85-438C-9604-526BA60845EC}" type="datetimeFigureOut">
              <a:rPr kumimoji="1" lang="ja-JP" altLang="en-US" smtClean="0"/>
              <a:t>2024/1/18</a:t>
            </a:fld>
            <a:endParaRPr kumimoji="1" lang="ja-JP" altLang="en-US"/>
          </a:p>
        </p:txBody>
      </p:sp>
      <p:sp>
        <p:nvSpPr>
          <p:cNvPr id="5" name="Footer Placeholder 4"/>
          <p:cNvSpPr>
            <a:spLocks noGrp="1"/>
          </p:cNvSpPr>
          <p:nvPr>
            <p:ph type="ftr" sz="quarter" idx="3"/>
          </p:nvPr>
        </p:nvSpPr>
        <p:spPr>
          <a:xfrm>
            <a:off x="2073480" y="8613049"/>
            <a:ext cx="2712827" cy="486833"/>
          </a:xfrm>
          <a:prstGeom prst="rect">
            <a:avLst/>
          </a:prstGeom>
        </p:spPr>
        <p:txBody>
          <a:bodyPr vert="horz" lIns="91440" tIns="45720" rIns="91440" bIns="45720" rtlCol="0" anchor="ctr"/>
          <a:lstStyle>
            <a:lvl1pPr algn="ctr">
              <a:defRPr sz="675"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5569009" y="8613049"/>
            <a:ext cx="738014" cy="486833"/>
          </a:xfrm>
          <a:prstGeom prst="rect">
            <a:avLst/>
          </a:prstGeom>
        </p:spPr>
        <p:txBody>
          <a:bodyPr vert="horz" lIns="91440" tIns="45720" rIns="91440" bIns="45720" rtlCol="0" anchor="ctr"/>
          <a:lstStyle>
            <a:lvl1pPr algn="r">
              <a:defRPr sz="788">
                <a:solidFill>
                  <a:srgbClr val="FFFFFF"/>
                </a:solidFill>
              </a:defRPr>
            </a:lvl1pPr>
          </a:lstStyle>
          <a:p>
            <a:fld id="{1FAE68AA-7D34-4A40-80CD-018A840746DD}" type="slidenum">
              <a:rPr kumimoji="1" lang="ja-JP" altLang="en-US" smtClean="0"/>
              <a:t>‹#›</a:t>
            </a:fld>
            <a:endParaRPr kumimoji="1" lang="ja-JP" altLang="en-US"/>
          </a:p>
        </p:txBody>
      </p:sp>
      <p:cxnSp>
        <p:nvCxnSpPr>
          <p:cNvPr id="10" name="Straight Connector 9"/>
          <p:cNvCxnSpPr/>
          <p:nvPr/>
        </p:nvCxnSpPr>
        <p:spPr>
          <a:xfrm>
            <a:off x="671362" y="2317127"/>
            <a:ext cx="56064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96809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85000"/>
        </a:lnSpc>
        <a:spcBef>
          <a:spcPct val="0"/>
        </a:spcBef>
        <a:buNone/>
        <a:defRPr kumimoji="1"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kumimoji="1"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498" y="8603284"/>
            <a:ext cx="6938118" cy="507831"/>
          </a:xfrm>
          <a:prstGeom prst="rect">
            <a:avLst/>
          </a:prstGeom>
          <a:noFill/>
        </p:spPr>
        <p:txBody>
          <a:bodyPr wrap="none" rtlCol="0">
            <a:spAutoFit/>
          </a:bodyPr>
          <a:lstStyle/>
          <a:p>
            <a:r>
              <a:rPr lang="ja-JP" altLang="ja-JP" sz="900" b="1" dirty="0">
                <a:solidFill>
                  <a:schemeClr val="bg1"/>
                </a:solidFill>
              </a:rPr>
              <a:t>パスカル・グループの名称</a:t>
            </a:r>
            <a:r>
              <a:rPr lang="ja-JP" altLang="ja-JP" sz="800" b="1" dirty="0">
                <a:solidFill>
                  <a:schemeClr val="bg1"/>
                </a:solidFill>
              </a:rPr>
              <a:t>　　</a:t>
            </a:r>
            <a:r>
              <a:rPr lang="ja-JP" altLang="ja-JP" sz="900" dirty="0">
                <a:solidFill>
                  <a:schemeClr val="bg1"/>
                </a:solidFill>
              </a:rPr>
              <a:t>頭文字で何か良いものがないかと思っていた時に、</a:t>
            </a:r>
            <a:r>
              <a:rPr lang="en-US" altLang="ja-JP" sz="900" dirty="0">
                <a:solidFill>
                  <a:schemeClr val="bg1"/>
                </a:solidFill>
              </a:rPr>
              <a:t>PASCAL</a:t>
            </a:r>
            <a:r>
              <a:rPr lang="ja-JP" altLang="ja-JP" sz="900" dirty="0">
                <a:solidFill>
                  <a:schemeClr val="bg1"/>
                </a:solidFill>
              </a:rPr>
              <a:t>（パスカル）という名前が思い浮かびました。</a:t>
            </a:r>
            <a:endParaRPr lang="en-US" altLang="ja-JP" sz="900" dirty="0">
              <a:solidFill>
                <a:schemeClr val="bg1"/>
              </a:solidFill>
            </a:endParaRPr>
          </a:p>
          <a:p>
            <a:r>
              <a:rPr lang="ja-JP" altLang="ja-JP" sz="900" b="1" dirty="0">
                <a:solidFill>
                  <a:schemeClr val="bg1"/>
                </a:solidFill>
              </a:rPr>
              <a:t>ブレーズ・パスカル</a:t>
            </a:r>
            <a:r>
              <a:rPr lang="ja-JP" altLang="ja-JP" sz="900" dirty="0">
                <a:solidFill>
                  <a:schemeClr val="bg1"/>
                </a:solidFill>
              </a:rPr>
              <a:t>（</a:t>
            </a:r>
            <a:r>
              <a:rPr lang="en-US" altLang="ja-JP" sz="900" dirty="0">
                <a:solidFill>
                  <a:schemeClr val="bg1"/>
                </a:solidFill>
              </a:rPr>
              <a:t>Blaise Pascal</a:t>
            </a:r>
            <a:r>
              <a:rPr lang="ja-JP" altLang="en-US" sz="900" dirty="0">
                <a:solidFill>
                  <a:schemeClr val="bg1"/>
                </a:solidFill>
              </a:rPr>
              <a:t>）</a:t>
            </a:r>
            <a:r>
              <a:rPr lang="ja-JP" altLang="ja-JP" sz="900" dirty="0">
                <a:solidFill>
                  <a:schemeClr val="bg1"/>
                </a:solidFill>
              </a:rPr>
              <a:t>は、フランスの</a:t>
            </a:r>
            <a:r>
              <a:rPr lang="en-US" altLang="ja-JP" sz="900" dirty="0" err="1">
                <a:solidFill>
                  <a:schemeClr val="bg1"/>
                </a:solidFill>
              </a:rPr>
              <a:t>哲学者</a:t>
            </a:r>
            <a:r>
              <a:rPr lang="ja-JP" altLang="ja-JP" sz="900" dirty="0" err="1">
                <a:solidFill>
                  <a:schemeClr val="bg1"/>
                </a:solidFill>
              </a:rPr>
              <a:t>、</a:t>
            </a:r>
            <a:r>
              <a:rPr lang="en-US" altLang="ja-JP" sz="900" dirty="0" err="1">
                <a:solidFill>
                  <a:schemeClr val="bg1"/>
                </a:solidFill>
              </a:rPr>
              <a:t>自然哲学者</a:t>
            </a:r>
            <a:r>
              <a:rPr lang="ja-JP" altLang="ja-JP" sz="900" dirty="0" err="1">
                <a:solidFill>
                  <a:schemeClr val="bg1"/>
                </a:solidFill>
              </a:rPr>
              <a:t>、</a:t>
            </a:r>
            <a:r>
              <a:rPr lang="en-US" altLang="ja-JP" sz="900" dirty="0" err="1">
                <a:solidFill>
                  <a:schemeClr val="bg1"/>
                </a:solidFill>
              </a:rPr>
              <a:t>物理学者</a:t>
            </a:r>
            <a:r>
              <a:rPr lang="ja-JP" altLang="ja-JP" sz="900" dirty="0" err="1">
                <a:solidFill>
                  <a:schemeClr val="bg1"/>
                </a:solidFill>
              </a:rPr>
              <a:t>、</a:t>
            </a:r>
            <a:r>
              <a:rPr lang="en-US" altLang="ja-JP" sz="900" dirty="0" err="1">
                <a:solidFill>
                  <a:schemeClr val="bg1"/>
                </a:solidFill>
              </a:rPr>
              <a:t>思想家</a:t>
            </a:r>
            <a:r>
              <a:rPr lang="ja-JP" altLang="ja-JP" sz="900" dirty="0" err="1">
                <a:solidFill>
                  <a:schemeClr val="bg1"/>
                </a:solidFill>
              </a:rPr>
              <a:t>、</a:t>
            </a:r>
            <a:r>
              <a:rPr lang="en-US" altLang="ja-JP" sz="900" dirty="0" err="1">
                <a:solidFill>
                  <a:schemeClr val="bg1"/>
                </a:solidFill>
              </a:rPr>
              <a:t>数学者</a:t>
            </a:r>
            <a:r>
              <a:rPr lang="ja-JP" altLang="ja-JP" sz="900" dirty="0" err="1">
                <a:solidFill>
                  <a:schemeClr val="bg1"/>
                </a:solidFill>
              </a:rPr>
              <a:t>、</a:t>
            </a:r>
            <a:r>
              <a:rPr lang="en-US" altLang="ja-JP" sz="900" dirty="0" err="1">
                <a:solidFill>
                  <a:schemeClr val="bg1"/>
                </a:solidFill>
              </a:rPr>
              <a:t>キリスト教神学者</a:t>
            </a:r>
            <a:r>
              <a:rPr lang="ja-JP" altLang="ja-JP" sz="900" dirty="0" err="1">
                <a:solidFill>
                  <a:schemeClr val="bg1"/>
                </a:solidFill>
              </a:rPr>
              <a:t>、</a:t>
            </a:r>
            <a:r>
              <a:rPr lang="en-US" altLang="ja-JP" sz="900" dirty="0" err="1">
                <a:solidFill>
                  <a:schemeClr val="bg1"/>
                </a:solidFill>
              </a:rPr>
              <a:t>発明家</a:t>
            </a:r>
            <a:r>
              <a:rPr lang="ja-JP" altLang="ja-JP" sz="900" dirty="0" err="1">
                <a:solidFill>
                  <a:schemeClr val="bg1"/>
                </a:solidFill>
              </a:rPr>
              <a:t>、</a:t>
            </a:r>
            <a:r>
              <a:rPr lang="en-US" altLang="ja-JP" sz="900" dirty="0" err="1">
                <a:solidFill>
                  <a:schemeClr val="bg1"/>
                </a:solidFill>
              </a:rPr>
              <a:t>実業家</a:t>
            </a:r>
            <a:r>
              <a:rPr lang="ja-JP" altLang="ja-JP" sz="900" dirty="0">
                <a:solidFill>
                  <a:schemeClr val="bg1"/>
                </a:solidFill>
              </a:rPr>
              <a:t>です。</a:t>
            </a:r>
            <a:endParaRPr lang="en-US" altLang="ja-JP" sz="900" dirty="0">
              <a:solidFill>
                <a:schemeClr val="bg1"/>
              </a:solidFill>
            </a:endParaRPr>
          </a:p>
          <a:p>
            <a:r>
              <a:rPr lang="ja-JP" altLang="ja-JP" sz="900" dirty="0">
                <a:solidFill>
                  <a:schemeClr val="bg1"/>
                </a:solidFill>
              </a:rPr>
              <a:t>「人間は考える葦である」「想像力は何でもやってのける。それは美と正義と幸福をつくるが、これこそ、この世におけるすべてなのだ。」</a:t>
            </a:r>
          </a:p>
        </p:txBody>
      </p:sp>
      <p:sp>
        <p:nvSpPr>
          <p:cNvPr id="5" name="テキスト ボックス 4"/>
          <p:cNvSpPr txBox="1"/>
          <p:nvPr/>
        </p:nvSpPr>
        <p:spPr>
          <a:xfrm>
            <a:off x="390525" y="200025"/>
            <a:ext cx="6011582" cy="307777"/>
          </a:xfrm>
          <a:prstGeom prst="rect">
            <a:avLst/>
          </a:prstGeom>
          <a:noFill/>
        </p:spPr>
        <p:txBody>
          <a:bodyPr wrap="none" rtlCol="0">
            <a:spAutoFit/>
          </a:bodyPr>
          <a:lstStyle/>
          <a:p>
            <a:r>
              <a:rPr lang="ja-JP" altLang="ja-JP" sz="1400" b="1" dirty="0">
                <a:solidFill>
                  <a:srgbClr val="C00000"/>
                </a:solidFill>
                <a:latin typeface="AR P悠々ゴシック体E" panose="020B0600010101010101" pitchFamily="50" charset="-128"/>
                <a:ea typeface="AR P悠々ゴシック体E" panose="020B0600010101010101" pitchFamily="50" charset="-128"/>
              </a:rPr>
              <a:t>バンビの会　</a:t>
            </a:r>
            <a:r>
              <a:rPr lang="en-US" altLang="ja-JP" sz="1400" b="1" dirty="0">
                <a:solidFill>
                  <a:srgbClr val="C00000"/>
                </a:solidFill>
                <a:latin typeface="AR P悠々ゴシック体E" panose="020B0600010101010101" pitchFamily="50" charset="-128"/>
                <a:ea typeface="AR P悠々ゴシック体E" panose="020B0600010101010101" pitchFamily="50" charset="-128"/>
              </a:rPr>
              <a:t>Closed Group for </a:t>
            </a:r>
            <a:r>
              <a:rPr lang="en-US" altLang="ja-JP" sz="1400" b="1" u="sng" dirty="0" err="1">
                <a:solidFill>
                  <a:srgbClr val="002060"/>
                </a:solidFill>
                <a:latin typeface="AR P悠々ゴシック体E" panose="020B0600010101010101" pitchFamily="50" charset="-128"/>
                <a:ea typeface="AR P悠々ゴシック体E" panose="020B0600010101010101" pitchFamily="50" charset="-128"/>
              </a:rPr>
              <a:t>PA</a:t>
            </a:r>
            <a:r>
              <a:rPr lang="en-US" altLang="ja-JP" sz="1400" b="1" dirty="0" err="1">
                <a:solidFill>
                  <a:srgbClr val="C00000"/>
                </a:solidFill>
                <a:latin typeface="AR P悠々ゴシック体E" panose="020B0600010101010101" pitchFamily="50" charset="-128"/>
                <a:ea typeface="AR P悠々ゴシック体E" panose="020B0600010101010101" pitchFamily="50" charset="-128"/>
              </a:rPr>
              <a:t>cing</a:t>
            </a:r>
            <a:r>
              <a:rPr lang="en-US" altLang="ja-JP" sz="1400" b="1" dirty="0">
                <a:solidFill>
                  <a:srgbClr val="C00000"/>
                </a:solidFill>
                <a:latin typeface="AR P悠々ゴシック体E" panose="020B0600010101010101" pitchFamily="50" charset="-128"/>
                <a:ea typeface="AR P悠々ゴシック体E" panose="020B0600010101010101" pitchFamily="50" charset="-128"/>
              </a:rPr>
              <a:t> the </a:t>
            </a:r>
            <a:r>
              <a:rPr lang="en-US" altLang="ja-JP" sz="1400" b="1" u="sng" dirty="0">
                <a:solidFill>
                  <a:srgbClr val="002060"/>
                </a:solidFill>
                <a:latin typeface="AR P悠々ゴシック体E" panose="020B0600010101010101" pitchFamily="50" charset="-128"/>
                <a:ea typeface="AR P悠々ゴシック体E" panose="020B0600010101010101" pitchFamily="50" charset="-128"/>
              </a:rPr>
              <a:t>S</a:t>
            </a:r>
            <a:r>
              <a:rPr lang="en-US" altLang="ja-JP" sz="1400" b="1" dirty="0">
                <a:solidFill>
                  <a:srgbClr val="C00000"/>
                </a:solidFill>
                <a:latin typeface="AR P悠々ゴシック体E" panose="020B0600010101010101" pitchFamily="50" charset="-128"/>
                <a:ea typeface="AR P悠々ゴシック体E" panose="020B0600010101010101" pitchFamily="50" charset="-128"/>
              </a:rPr>
              <a:t>afe and </a:t>
            </a:r>
            <a:r>
              <a:rPr lang="en-US" altLang="ja-JP" sz="1400" b="1" u="sng" dirty="0" err="1">
                <a:solidFill>
                  <a:srgbClr val="002060"/>
                </a:solidFill>
                <a:latin typeface="AR P悠々ゴシック体E" panose="020B0600010101010101" pitchFamily="50" charset="-128"/>
                <a:ea typeface="AR P悠々ゴシック体E" panose="020B0600010101010101" pitchFamily="50" charset="-128"/>
              </a:rPr>
              <a:t>CA</a:t>
            </a:r>
            <a:r>
              <a:rPr lang="en-US" altLang="ja-JP" sz="1400" b="1" dirty="0" err="1">
                <a:solidFill>
                  <a:srgbClr val="C00000"/>
                </a:solidFill>
                <a:latin typeface="AR P悠々ゴシック体E" panose="020B0600010101010101" pitchFamily="50" charset="-128"/>
                <a:ea typeface="AR P悠々ゴシック体E" panose="020B0600010101010101" pitchFamily="50" charset="-128"/>
              </a:rPr>
              <a:t>lm</a:t>
            </a:r>
            <a:r>
              <a:rPr lang="en-US" altLang="ja-JP" sz="1400" b="1" dirty="0">
                <a:solidFill>
                  <a:srgbClr val="C00000"/>
                </a:solidFill>
                <a:latin typeface="AR P悠々ゴシック体E" panose="020B0600010101010101" pitchFamily="50" charset="-128"/>
                <a:ea typeface="AR P悠々ゴシック体E" panose="020B0600010101010101" pitchFamily="50" charset="-128"/>
              </a:rPr>
              <a:t> </a:t>
            </a:r>
            <a:r>
              <a:rPr lang="en-US" altLang="ja-JP" sz="1400" b="1" u="sng" dirty="0">
                <a:solidFill>
                  <a:srgbClr val="002060"/>
                </a:solidFill>
                <a:latin typeface="AR P悠々ゴシック体E" panose="020B0600010101010101" pitchFamily="50" charset="-128"/>
                <a:ea typeface="AR P悠々ゴシック体E" panose="020B0600010101010101" pitchFamily="50" charset="-128"/>
              </a:rPr>
              <a:t>L</a:t>
            </a:r>
            <a:r>
              <a:rPr lang="en-US" altLang="ja-JP" sz="1400" b="1" dirty="0">
                <a:solidFill>
                  <a:srgbClr val="C00000"/>
                </a:solidFill>
                <a:latin typeface="AR P悠々ゴシック体E" panose="020B0600010101010101" pitchFamily="50" charset="-128"/>
                <a:ea typeface="AR P悠々ゴシック体E" panose="020B0600010101010101" pitchFamily="50" charset="-128"/>
              </a:rPr>
              <a:t>ife</a:t>
            </a:r>
            <a:endParaRPr kumimoji="1" lang="ja-JP" altLang="en-US" sz="1400" dirty="0">
              <a:solidFill>
                <a:srgbClr val="C00000"/>
              </a:solidFill>
              <a:latin typeface="AR P悠々ゴシック体E" panose="020B0600010101010101" pitchFamily="50" charset="-128"/>
              <a:ea typeface="AR P悠々ゴシック体E" panose="020B0600010101010101" pitchFamily="50" charset="-128"/>
            </a:endParaRPr>
          </a:p>
        </p:txBody>
      </p:sp>
      <p:sp>
        <p:nvSpPr>
          <p:cNvPr id="6" name="テキスト ボックス 5"/>
          <p:cNvSpPr txBox="1"/>
          <p:nvPr/>
        </p:nvSpPr>
        <p:spPr>
          <a:xfrm>
            <a:off x="428625" y="438150"/>
            <a:ext cx="5801588" cy="276999"/>
          </a:xfrm>
          <a:prstGeom prst="rect">
            <a:avLst/>
          </a:prstGeom>
          <a:noFill/>
        </p:spPr>
        <p:txBody>
          <a:bodyPr wrap="none" rtlCol="0">
            <a:spAutoFit/>
          </a:bodyPr>
          <a:lstStyle/>
          <a:p>
            <a:r>
              <a:rPr lang="en-US" altLang="ja-JP" sz="1200" b="1" dirty="0">
                <a:solidFill>
                  <a:srgbClr val="0070C0"/>
                </a:solidFill>
                <a:latin typeface="HGｺﾞｼｯｸE" panose="020B0909000000000000" pitchFamily="49" charset="-128"/>
                <a:ea typeface="HGｺﾞｼｯｸE" panose="020B0909000000000000" pitchFamily="49" charset="-128"/>
              </a:rPr>
              <a:t>(</a:t>
            </a:r>
            <a:r>
              <a:rPr lang="ja-JP" altLang="ja-JP" sz="1200" b="1" dirty="0">
                <a:solidFill>
                  <a:srgbClr val="0070C0"/>
                </a:solidFill>
                <a:latin typeface="HGｺﾞｼｯｸE" panose="020B0909000000000000" pitchFamily="49" charset="-128"/>
                <a:ea typeface="HGｺﾞｼｯｸE" panose="020B0909000000000000" pitchFamily="49" charset="-128"/>
              </a:rPr>
              <a:t>安全で穏やかな生活を送るための非公開グループ</a:t>
            </a:r>
            <a:r>
              <a:rPr lang="en-US" altLang="ja-JP" sz="1200" b="1" dirty="0">
                <a:solidFill>
                  <a:srgbClr val="0070C0"/>
                </a:solidFill>
                <a:latin typeface="HGｺﾞｼｯｸE" panose="020B0909000000000000" pitchFamily="49" charset="-128"/>
                <a:ea typeface="HGｺﾞｼｯｸE" panose="020B0909000000000000" pitchFamily="49" charset="-128"/>
              </a:rPr>
              <a:t>;PASCAL</a:t>
            </a:r>
            <a:r>
              <a:rPr lang="ja-JP" altLang="ja-JP" sz="1200" b="1" dirty="0">
                <a:solidFill>
                  <a:srgbClr val="0070C0"/>
                </a:solidFill>
                <a:latin typeface="HGｺﾞｼｯｸE" panose="020B0909000000000000" pitchFamily="49" charset="-128"/>
                <a:ea typeface="HGｺﾞｼｯｸE" panose="020B0909000000000000" pitchFamily="49" charset="-128"/>
              </a:rPr>
              <a:t>（パスカル）グループ</a:t>
            </a:r>
            <a:r>
              <a:rPr lang="en-US" altLang="ja-JP" sz="1200" b="1" dirty="0">
                <a:solidFill>
                  <a:srgbClr val="0070C0"/>
                </a:solidFill>
                <a:latin typeface="HGｺﾞｼｯｸE" panose="020B0909000000000000" pitchFamily="49" charset="-128"/>
                <a:ea typeface="HGｺﾞｼｯｸE" panose="020B0909000000000000" pitchFamily="49" charset="-128"/>
              </a:rPr>
              <a:t>)</a:t>
            </a:r>
            <a:endParaRPr kumimoji="1" lang="ja-JP" altLang="en-US" sz="1200" dirty="0">
              <a:solidFill>
                <a:srgbClr val="0070C0"/>
              </a:solidFill>
              <a:latin typeface="HGｺﾞｼｯｸE" panose="020B0909000000000000" pitchFamily="49" charset="-128"/>
              <a:ea typeface="HGｺﾞｼｯｸE" panose="020B0909000000000000" pitchFamily="49" charset="-128"/>
            </a:endParaRPr>
          </a:p>
        </p:txBody>
      </p:sp>
      <p:sp>
        <p:nvSpPr>
          <p:cNvPr id="7" name="テキスト ボックス 6"/>
          <p:cNvSpPr txBox="1"/>
          <p:nvPr/>
        </p:nvSpPr>
        <p:spPr>
          <a:xfrm>
            <a:off x="2571750" y="638175"/>
            <a:ext cx="1343025" cy="307777"/>
          </a:xfrm>
          <a:prstGeom prst="rect">
            <a:avLst/>
          </a:prstGeom>
          <a:noFill/>
        </p:spPr>
        <p:txBody>
          <a:bodyPr wrap="square" rtlCol="0">
            <a:spAutoFit/>
          </a:bodyPr>
          <a:lstStyle/>
          <a:p>
            <a:r>
              <a:rPr lang="ja-JP" altLang="ja-JP" sz="1400" b="1" dirty="0">
                <a:solidFill>
                  <a:srgbClr val="C00000"/>
                </a:solidFill>
                <a:latin typeface="AR P悠々ゴシック体E" panose="020B0600010101010101" pitchFamily="50" charset="-128"/>
                <a:ea typeface="AR P悠々ゴシック体E" panose="020B0600010101010101" pitchFamily="50" charset="-128"/>
              </a:rPr>
              <a:t>設立のご案内</a:t>
            </a:r>
          </a:p>
        </p:txBody>
      </p:sp>
      <p:sp>
        <p:nvSpPr>
          <p:cNvPr id="8" name="テキスト ボックス 7"/>
          <p:cNvSpPr txBox="1"/>
          <p:nvPr/>
        </p:nvSpPr>
        <p:spPr>
          <a:xfrm>
            <a:off x="190501" y="962025"/>
            <a:ext cx="6496049" cy="3647152"/>
          </a:xfrm>
          <a:prstGeom prst="rect">
            <a:avLst/>
          </a:prstGeom>
          <a:solidFill>
            <a:srgbClr val="FFFF00"/>
          </a:solidFill>
        </p:spPr>
        <p:txBody>
          <a:bodyPr wrap="square" rtlCol="0">
            <a:spAutoFit/>
          </a:bodyPr>
          <a:lstStyle/>
          <a:p>
            <a:r>
              <a:rPr lang="ja-JP" altLang="ja-JP" sz="1100" dirty="0"/>
              <a:t>もともと、またはある時期に急に、</a:t>
            </a:r>
            <a:r>
              <a:rPr lang="ja-JP" altLang="ja-JP" sz="1100" b="1" dirty="0">
                <a:solidFill>
                  <a:srgbClr val="FF0000"/>
                </a:solidFill>
              </a:rPr>
              <a:t>精神的健康（これは特に他者との関りが重要と思われます）が損なわれる方</a:t>
            </a:r>
            <a:r>
              <a:rPr lang="ja-JP" altLang="ja-JP" sz="1100" dirty="0"/>
              <a:t>がおられます。ご家族にとっては、</a:t>
            </a:r>
            <a:r>
              <a:rPr lang="en-US" altLang="ja-JP" sz="1100" b="1" dirty="0">
                <a:solidFill>
                  <a:srgbClr val="FF0000"/>
                </a:solidFill>
              </a:rPr>
              <a:t>365</a:t>
            </a:r>
            <a:r>
              <a:rPr lang="ja-JP" altLang="ja-JP" sz="1100" b="1" dirty="0">
                <a:solidFill>
                  <a:srgbClr val="FF0000"/>
                </a:solidFill>
              </a:rPr>
              <a:t>日、</a:t>
            </a:r>
            <a:r>
              <a:rPr lang="en-US" altLang="ja-JP" sz="1100" b="1" dirty="0">
                <a:solidFill>
                  <a:srgbClr val="FF0000"/>
                </a:solidFill>
              </a:rPr>
              <a:t>24</a:t>
            </a:r>
            <a:r>
              <a:rPr lang="ja-JP" altLang="ja-JP" sz="1100" b="1" dirty="0">
                <a:solidFill>
                  <a:srgbClr val="FF0000"/>
                </a:solidFill>
              </a:rPr>
              <a:t>時間体制で緊張を強いられる</a:t>
            </a:r>
            <a:r>
              <a:rPr lang="ja-JP" altLang="ja-JP" sz="1100" dirty="0"/>
              <a:t>ような方もおられます。具体的には、</a:t>
            </a:r>
            <a:r>
              <a:rPr lang="ja-JP" altLang="ja-JP" sz="1100" b="1" dirty="0">
                <a:solidFill>
                  <a:srgbClr val="FF0000"/>
                </a:solidFill>
              </a:rPr>
              <a:t>他者と協調して活動することが難しく、例えば、学校、職場などに全く行けない、それを無理強いすると、パニックになり、自傷・他害に及んでしまう、採血や画像検索などの医療に拒否が非常に強く、病院にも受診できにくい、衝動的に破壊行動を起こしてしまう（原因が全く分からなく、そのため、事前に防ぐことができにくい）、表情が非常に険しく全く日々の生活に楽しみなど感じているように思えない、食事が全くとらなくなって体重が非常に減り、体力減少・筋力低下に併せて動作が非常に緩慢になってしまう、全く睡眠が保てない（数日に</a:t>
            </a:r>
            <a:r>
              <a:rPr lang="en-US" altLang="ja-JP" sz="1100" b="1" dirty="0">
                <a:solidFill>
                  <a:srgbClr val="FF0000"/>
                </a:solidFill>
              </a:rPr>
              <a:t>1</a:t>
            </a:r>
            <a:r>
              <a:rPr lang="ja-JP" altLang="ja-JP" sz="1100" b="1" dirty="0">
                <a:solidFill>
                  <a:srgbClr val="FF0000"/>
                </a:solidFill>
              </a:rPr>
              <a:t>日程度寝る、昼夜逆転）</a:t>
            </a:r>
            <a:r>
              <a:rPr lang="ja-JP" altLang="ja-JP" sz="1100" dirty="0"/>
              <a:t>などです。家族を含めて周りもどうしてよいかわからず、その結果、本人の好きなようにさせておくと、自宅に籠って本当に好き勝手なことをしますし、そうなると、</a:t>
            </a:r>
            <a:r>
              <a:rPr lang="ja-JP" altLang="ja-JP" sz="1100" b="1" dirty="0">
                <a:solidFill>
                  <a:srgbClr val="FF0000"/>
                </a:solidFill>
              </a:rPr>
              <a:t>社会的にも医療的にも、孤立</a:t>
            </a:r>
            <a:r>
              <a:rPr lang="ja-JP" altLang="ja-JP" sz="1100" dirty="0"/>
              <a:t>してしまいます。私のみさかえの園の外来には、このような方々が長崎県内外から数多くお出でになります。</a:t>
            </a:r>
            <a:r>
              <a:rPr lang="ja-JP" altLang="ja-JP" sz="1100" b="1" dirty="0">
                <a:solidFill>
                  <a:srgbClr val="FF0000"/>
                </a:solidFill>
              </a:rPr>
              <a:t>スタンダードな治療法が明確でないので、お話をお聞きし、薬物療法を含め、良さそうな方法を家族と一緒に考え、うまくいけばそれを継続し、うまくいかなければその方法を撤退して、別の方法を検討する</a:t>
            </a:r>
            <a:r>
              <a:rPr lang="ja-JP" altLang="ja-JP" sz="1100" dirty="0"/>
              <a:t>ということを繰り返しています。</a:t>
            </a:r>
          </a:p>
          <a:p>
            <a:r>
              <a:rPr lang="ja-JP" altLang="ja-JP" sz="1100" dirty="0"/>
              <a:t>おそらく、</a:t>
            </a:r>
            <a:r>
              <a:rPr lang="ja-JP" altLang="en-US" sz="1100" dirty="0"/>
              <a:t>様々な染色体起因疾患家族会</a:t>
            </a:r>
            <a:r>
              <a:rPr lang="ja-JP" altLang="ja-JP" sz="1100" dirty="0"/>
              <a:t>にも</a:t>
            </a:r>
            <a:r>
              <a:rPr lang="ja-JP" altLang="en-US" sz="1100" dirty="0"/>
              <a:t>こ</a:t>
            </a:r>
            <a:r>
              <a:rPr lang="ja-JP" altLang="ja-JP" sz="1100" dirty="0"/>
              <a:t>のような方がおられると思いますが、多くがはつらつとして生活をされている会員で</a:t>
            </a:r>
            <a:r>
              <a:rPr lang="ja-JP" altLang="en-US" sz="1100" dirty="0"/>
              <a:t>す</a:t>
            </a:r>
            <a:r>
              <a:rPr lang="ja-JP" altLang="ja-JP" sz="1100" dirty="0"/>
              <a:t>ので、</a:t>
            </a:r>
            <a:r>
              <a:rPr lang="ja-JP" altLang="en-US" sz="1100" dirty="0"/>
              <a:t>上記の方々は縁遠い</a:t>
            </a:r>
            <a:r>
              <a:rPr lang="ja-JP" altLang="ja-JP" sz="1100" dirty="0"/>
              <a:t>と感じ、すべての活動には参加できず（参加をあきらめている）、話し合いにも意義を感じにくいと思われている、方やご家族がおられるのではと推察します。このような方々こそ、</a:t>
            </a:r>
            <a:r>
              <a:rPr lang="ja-JP" altLang="ja-JP" sz="1100" b="1" dirty="0">
                <a:solidFill>
                  <a:srgbClr val="FF0000"/>
                </a:solidFill>
              </a:rPr>
              <a:t>一人ではないのだ（同じようなことを経験し、頑張っている最中、または克服した人がいる）ということを声に出せる場がある</a:t>
            </a:r>
            <a:r>
              <a:rPr lang="ja-JP" altLang="ja-JP" sz="1100" dirty="0"/>
              <a:t>とよいし、これはバンビの会の重要（実は最も大切）な支援活動の一つと思っています。バンビの会の中で、</a:t>
            </a:r>
            <a:r>
              <a:rPr lang="ja-JP" altLang="ja-JP" sz="1100" b="1" dirty="0">
                <a:solidFill>
                  <a:srgbClr val="FF0000"/>
                </a:solidFill>
              </a:rPr>
              <a:t>クローズド・グループ</a:t>
            </a:r>
            <a:r>
              <a:rPr lang="ja-JP" altLang="ja-JP" sz="1100" dirty="0"/>
              <a:t>（同じバンビの会の中でも、個人情報は洩れない個別グループです）を</a:t>
            </a:r>
            <a:r>
              <a:rPr lang="en-US" altLang="ja-JP" sz="1100" b="1" dirty="0">
                <a:solidFill>
                  <a:srgbClr val="FF0000"/>
                </a:solidFill>
                <a:latin typeface="+mj-ea"/>
                <a:ea typeface="+mj-ea"/>
              </a:rPr>
              <a:t>2023</a:t>
            </a:r>
            <a:r>
              <a:rPr lang="ja-JP" altLang="en-US" sz="1100" b="1" dirty="0">
                <a:solidFill>
                  <a:srgbClr val="FF0000"/>
                </a:solidFill>
                <a:latin typeface="+mj-ea"/>
                <a:ea typeface="+mj-ea"/>
              </a:rPr>
              <a:t>年</a:t>
            </a:r>
            <a:r>
              <a:rPr lang="en-US" altLang="ja-JP" sz="1100" b="1" dirty="0">
                <a:solidFill>
                  <a:srgbClr val="FF0000"/>
                </a:solidFill>
                <a:latin typeface="+mj-ea"/>
                <a:ea typeface="+mj-ea"/>
              </a:rPr>
              <a:t>9</a:t>
            </a:r>
            <a:r>
              <a:rPr lang="ja-JP" altLang="en-US" sz="1100" b="1" dirty="0">
                <a:solidFill>
                  <a:srgbClr val="FF0000"/>
                </a:solidFill>
                <a:latin typeface="+mj-ea"/>
                <a:ea typeface="+mj-ea"/>
              </a:rPr>
              <a:t>月</a:t>
            </a:r>
            <a:r>
              <a:rPr lang="ja-JP" altLang="en-US" sz="1100" dirty="0"/>
              <a:t>より</a:t>
            </a:r>
            <a:r>
              <a:rPr lang="ja-JP" altLang="ja-JP" sz="1100" dirty="0"/>
              <a:t>設立</a:t>
            </a:r>
            <a:r>
              <a:rPr lang="ja-JP" altLang="en-US" sz="1100" dirty="0"/>
              <a:t>しております</a:t>
            </a:r>
            <a:r>
              <a:rPr lang="ja-JP" altLang="ja-JP" sz="1100" dirty="0"/>
              <a:t>。</a:t>
            </a:r>
          </a:p>
          <a:p>
            <a:r>
              <a:rPr lang="ja-JP" altLang="ja-JP" sz="1100" dirty="0"/>
              <a:t>話し合うことで、少し、気持ちが落ち着いたり、明日への生きる力を感じていただければと願っています。</a:t>
            </a:r>
            <a:endParaRPr kumimoji="1" lang="ja-JP" altLang="en-US" sz="1100" dirty="0"/>
          </a:p>
        </p:txBody>
      </p:sp>
      <p:sp>
        <p:nvSpPr>
          <p:cNvPr id="9" name="テキスト ボックス 8"/>
          <p:cNvSpPr txBox="1"/>
          <p:nvPr/>
        </p:nvSpPr>
        <p:spPr>
          <a:xfrm>
            <a:off x="219076" y="4663327"/>
            <a:ext cx="6419849" cy="430887"/>
          </a:xfrm>
          <a:prstGeom prst="rect">
            <a:avLst/>
          </a:prstGeom>
          <a:solidFill>
            <a:srgbClr val="FFC000"/>
          </a:solidFill>
        </p:spPr>
        <p:txBody>
          <a:bodyPr wrap="square" rtlCol="0">
            <a:spAutoFit/>
          </a:bodyPr>
          <a:lstStyle/>
          <a:p>
            <a:r>
              <a:rPr lang="ja-JP" altLang="ja-JP" sz="1100" b="1" dirty="0"/>
              <a:t>事務局：山口幸子、川口靖子、冨永眞理子</a:t>
            </a:r>
            <a:r>
              <a:rPr lang="ja-JP" altLang="en-US" sz="1100" b="1" dirty="0"/>
              <a:t>　　</a:t>
            </a:r>
            <a:r>
              <a:rPr lang="en-US" altLang="ja-JP" sz="1100" b="1" dirty="0"/>
              <a:t>	</a:t>
            </a:r>
            <a:r>
              <a:rPr lang="ja-JP" altLang="en-US" sz="1100" b="1" dirty="0"/>
              <a:t>　　　　　　</a:t>
            </a:r>
            <a:r>
              <a:rPr lang="ja-JP" altLang="ja-JP" sz="1100" b="1" dirty="0"/>
              <a:t>医師：近藤達郎、今村明（</a:t>
            </a:r>
            <a:r>
              <a:rPr lang="ja-JP" altLang="ja-JP" sz="1100" b="1"/>
              <a:t>長崎大学）</a:t>
            </a:r>
            <a:endParaRPr lang="ja-JP" altLang="ja-JP" sz="1100" b="1" dirty="0"/>
          </a:p>
          <a:p>
            <a:r>
              <a:rPr lang="ja-JP" altLang="ja-JP" sz="1100" b="1" dirty="0"/>
              <a:t>臨床心理士・公認心理士：細野康文 （長崎純心大学）</a:t>
            </a:r>
            <a:r>
              <a:rPr lang="ja-JP" altLang="en-US" sz="1100" b="1" dirty="0"/>
              <a:t>　　</a:t>
            </a:r>
            <a:r>
              <a:rPr lang="ja-JP" altLang="ja-JP" sz="1100" b="1" dirty="0"/>
              <a:t>施設関係者：熊　謙次朗（佐賀第２たちばな学園）</a:t>
            </a:r>
          </a:p>
        </p:txBody>
      </p:sp>
      <p:sp>
        <p:nvSpPr>
          <p:cNvPr id="10" name="テキスト ボックス 9"/>
          <p:cNvSpPr txBox="1"/>
          <p:nvPr/>
        </p:nvSpPr>
        <p:spPr>
          <a:xfrm>
            <a:off x="228601" y="5162550"/>
            <a:ext cx="6410324" cy="830997"/>
          </a:xfrm>
          <a:prstGeom prst="rect">
            <a:avLst/>
          </a:prstGeom>
          <a:solidFill>
            <a:schemeClr val="bg1"/>
          </a:solidFill>
          <a:ln w="19050">
            <a:solidFill>
              <a:schemeClr val="tx1"/>
            </a:solidFill>
          </a:ln>
        </p:spPr>
        <p:txBody>
          <a:bodyPr wrap="square" rtlCol="0">
            <a:spAutoFit/>
          </a:bodyPr>
          <a:lstStyle/>
          <a:p>
            <a:r>
              <a:rPr lang="ja-JP" altLang="ja-JP" sz="1200" b="1" dirty="0">
                <a:solidFill>
                  <a:srgbClr val="C00000"/>
                </a:solidFill>
              </a:rPr>
              <a:t>加入方法</a:t>
            </a:r>
            <a:r>
              <a:rPr lang="ja-JP" altLang="ja-JP" sz="1200" b="1" dirty="0"/>
              <a:t>：</a:t>
            </a:r>
            <a:r>
              <a:rPr lang="ja-JP" altLang="ja-JP" sz="1200" dirty="0"/>
              <a:t>メールアドレス（</a:t>
            </a:r>
            <a:r>
              <a:rPr lang="en-US" altLang="ja-JP" sz="1200" dirty="0"/>
              <a:t> </a:t>
            </a:r>
            <a:r>
              <a:rPr lang="en-US" altLang="ja-JP" sz="1200" dirty="0">
                <a:solidFill>
                  <a:srgbClr val="FF0000"/>
                </a:solidFill>
                <a:latin typeface="+mn-ea"/>
              </a:rPr>
              <a:t>banbinokaisen@gmail.com</a:t>
            </a:r>
            <a:r>
              <a:rPr lang="en-US" altLang="ja-JP" sz="1200" dirty="0">
                <a:solidFill>
                  <a:srgbClr val="FF0000"/>
                </a:solidFill>
                <a:latin typeface="HGｺﾞｼｯｸE" panose="020B0909000000000000" pitchFamily="49" charset="-128"/>
                <a:ea typeface="HGｺﾞｼｯｸE" panose="020B0909000000000000" pitchFamily="49" charset="-128"/>
              </a:rPr>
              <a:t> </a:t>
            </a:r>
            <a:r>
              <a:rPr lang="ja-JP" altLang="ja-JP" sz="1200" dirty="0"/>
              <a:t>）に</a:t>
            </a:r>
            <a:r>
              <a:rPr lang="ja-JP" altLang="ja-JP" sz="1200" b="1" dirty="0">
                <a:solidFill>
                  <a:srgbClr val="002060"/>
                </a:solidFill>
              </a:rPr>
              <a:t>「パスカル・グループに加入したい」</a:t>
            </a:r>
            <a:r>
              <a:rPr lang="ja-JP" altLang="ja-JP" sz="1200" dirty="0"/>
              <a:t>旨の文章をつけて、お送りください。その後、事務局より連絡をさせていただきます。</a:t>
            </a:r>
            <a:endParaRPr lang="en-US" altLang="ja-JP" sz="1200" dirty="0"/>
          </a:p>
          <a:p>
            <a:pPr lvl="0"/>
            <a:r>
              <a:rPr lang="ja-JP" altLang="en-US" sz="1200" b="1" dirty="0">
                <a:solidFill>
                  <a:srgbClr val="C00000"/>
                </a:solidFill>
              </a:rPr>
              <a:t>活動</a:t>
            </a:r>
            <a:r>
              <a:rPr lang="ja-JP" altLang="en-US" sz="1200" b="1">
                <a:solidFill>
                  <a:srgbClr val="C00000"/>
                </a:solidFill>
              </a:rPr>
              <a:t>内容</a:t>
            </a:r>
            <a:r>
              <a:rPr lang="ja-JP" altLang="en-US" sz="1200"/>
              <a:t>：</a:t>
            </a:r>
            <a:r>
              <a:rPr lang="en-US" altLang="ja-JP" sz="1200"/>
              <a:t>2</a:t>
            </a:r>
            <a:r>
              <a:rPr lang="ja-JP" altLang="ja-JP" sz="1200" dirty="0"/>
              <a:t>か月に</a:t>
            </a:r>
            <a:r>
              <a:rPr lang="en-US" altLang="ja-JP" sz="1200" dirty="0"/>
              <a:t>1</a:t>
            </a:r>
            <a:r>
              <a:rPr lang="ja-JP" altLang="ja-JP" sz="1200" dirty="0"/>
              <a:t>度、</a:t>
            </a:r>
            <a:r>
              <a:rPr lang="en-US" altLang="ja-JP" sz="1200" dirty="0"/>
              <a:t>ZOOM</a:t>
            </a:r>
            <a:r>
              <a:rPr lang="ja-JP" altLang="ja-JP" sz="1200" dirty="0" err="1"/>
              <a:t>で</a:t>
            </a:r>
            <a:r>
              <a:rPr lang="ja-JP" altLang="en-US" sz="1200" dirty="0" err="1"/>
              <a:t>の</a:t>
            </a:r>
            <a:r>
              <a:rPr lang="ja-JP" altLang="ja-JP" sz="1200" dirty="0"/>
              <a:t>話</a:t>
            </a:r>
            <a:r>
              <a:rPr lang="ja-JP" altLang="en-US" sz="1200" dirty="0"/>
              <a:t>し合い、</a:t>
            </a:r>
            <a:r>
              <a:rPr lang="ja-JP" altLang="ja-JP" sz="1200" dirty="0"/>
              <a:t>パスカル・グループのための会報誌を年に２回程度作成</a:t>
            </a:r>
            <a:endParaRPr kumimoji="1" lang="ja-JP" altLang="en-US" sz="1200" dirty="0"/>
          </a:p>
        </p:txBody>
      </p:sp>
      <p:sp>
        <p:nvSpPr>
          <p:cNvPr id="12" name="テキスト ボックス 11"/>
          <p:cNvSpPr txBox="1"/>
          <p:nvPr/>
        </p:nvSpPr>
        <p:spPr>
          <a:xfrm>
            <a:off x="200026" y="6057900"/>
            <a:ext cx="6476999" cy="1754326"/>
          </a:xfrm>
          <a:prstGeom prst="rect">
            <a:avLst/>
          </a:prstGeom>
          <a:solidFill>
            <a:srgbClr val="FFCCFF"/>
          </a:solidFill>
        </p:spPr>
        <p:txBody>
          <a:bodyPr wrap="square" rtlCol="0">
            <a:spAutoFit/>
          </a:bodyPr>
          <a:lstStyle/>
          <a:p>
            <a:r>
              <a:rPr lang="ja-JP" altLang="ja-JP" sz="1200" b="1" dirty="0">
                <a:solidFill>
                  <a:srgbClr val="C00000"/>
                </a:solidFill>
                <a:latin typeface="+mj-ea"/>
                <a:ea typeface="+mj-ea"/>
              </a:rPr>
              <a:t>入会要件</a:t>
            </a:r>
            <a:r>
              <a:rPr lang="en-US" altLang="ja-JP" sz="1200" b="1" dirty="0">
                <a:latin typeface="+mj-ea"/>
                <a:ea typeface="+mj-ea"/>
              </a:rPr>
              <a:t>	</a:t>
            </a:r>
            <a:r>
              <a:rPr lang="ja-JP" altLang="en-US" sz="1200" b="1" dirty="0">
                <a:latin typeface="+mj-ea"/>
                <a:ea typeface="+mj-ea"/>
              </a:rPr>
              <a:t>　　　　</a:t>
            </a:r>
            <a:endParaRPr lang="en-US" altLang="ja-JP" sz="1200" b="1" dirty="0">
              <a:latin typeface="+mj-ea"/>
              <a:ea typeface="+mj-ea"/>
            </a:endParaRPr>
          </a:p>
          <a:p>
            <a:r>
              <a:rPr lang="ja-JP" altLang="ja-JP" sz="1200" b="1" dirty="0">
                <a:latin typeface="+mj-ea"/>
                <a:ea typeface="+mj-ea"/>
              </a:rPr>
              <a:t>□バンビの会に加入していること（染色起因疾患であること）。</a:t>
            </a:r>
            <a:r>
              <a:rPr lang="ja-JP" altLang="en-US" sz="1200" b="1" dirty="0">
                <a:latin typeface="+mj-ea"/>
                <a:ea typeface="+mj-ea"/>
              </a:rPr>
              <a:t>未だの方は加入いただける方。</a:t>
            </a:r>
            <a:endParaRPr lang="en-US" altLang="ja-JP" sz="1200" b="1" dirty="0">
              <a:latin typeface="+mj-ea"/>
              <a:ea typeface="+mj-ea"/>
            </a:endParaRPr>
          </a:p>
          <a:p>
            <a:r>
              <a:rPr lang="ja-JP" altLang="ja-JP" sz="1200" b="1" dirty="0">
                <a:latin typeface="+mj-ea"/>
                <a:ea typeface="+mj-ea"/>
              </a:rPr>
              <a:t>□知的障害は、以前の療育手帳の等級に関わらず、その時点で非常に後退していると感じる方</a:t>
            </a:r>
          </a:p>
          <a:p>
            <a:r>
              <a:rPr lang="ja-JP" altLang="ja-JP" sz="1200" b="1" dirty="0">
                <a:latin typeface="+mj-ea"/>
                <a:ea typeface="+mj-ea"/>
              </a:rPr>
              <a:t>□退行様症状（以前と比べて、動作が緩慢、表情が乏しい、会話・発語が少ない、対人関係がうまく</a:t>
            </a:r>
            <a:r>
              <a:rPr lang="ja-JP" altLang="en-US" sz="1200" b="1" dirty="0">
                <a:latin typeface="+mj-ea"/>
                <a:ea typeface="+mj-ea"/>
              </a:rPr>
              <a:t>　　</a:t>
            </a:r>
            <a:endParaRPr lang="en-US" altLang="ja-JP" sz="1200" b="1" dirty="0">
              <a:latin typeface="+mj-ea"/>
              <a:ea typeface="+mj-ea"/>
            </a:endParaRPr>
          </a:p>
          <a:p>
            <a:r>
              <a:rPr lang="ja-JP" altLang="en-US" sz="1200" b="1" dirty="0">
                <a:latin typeface="+mj-ea"/>
                <a:ea typeface="+mj-ea"/>
              </a:rPr>
              <a:t>　　</a:t>
            </a:r>
            <a:r>
              <a:rPr lang="ja-JP" altLang="ja-JP" sz="1200" b="1" dirty="0">
                <a:latin typeface="+mj-ea"/>
                <a:ea typeface="+mj-ea"/>
              </a:rPr>
              <a:t>いかなくなった、興味の減少、閉じこもり・外出が減少、睡眠障害が強い、食欲が低下、体重減</a:t>
            </a:r>
            <a:r>
              <a:rPr lang="ja-JP" altLang="en-US" sz="1200" b="1" dirty="0">
                <a:latin typeface="+mj-ea"/>
                <a:ea typeface="+mj-ea"/>
              </a:rPr>
              <a:t>　　</a:t>
            </a:r>
            <a:endParaRPr lang="en-US" altLang="ja-JP" sz="1200" b="1" dirty="0">
              <a:latin typeface="+mj-ea"/>
              <a:ea typeface="+mj-ea"/>
            </a:endParaRPr>
          </a:p>
          <a:p>
            <a:r>
              <a:rPr lang="ja-JP" altLang="en-US" sz="1200" b="1" dirty="0">
                <a:latin typeface="+mj-ea"/>
                <a:ea typeface="+mj-ea"/>
              </a:rPr>
              <a:t>　　</a:t>
            </a:r>
            <a:r>
              <a:rPr lang="ja-JP" altLang="ja-JP" sz="1200" b="1" dirty="0">
                <a:latin typeface="+mj-ea"/>
                <a:ea typeface="+mj-ea"/>
              </a:rPr>
              <a:t>少のうち</a:t>
            </a:r>
            <a:r>
              <a:rPr lang="en-US" altLang="ja-JP" sz="1200" b="1" dirty="0">
                <a:latin typeface="+mj-ea"/>
                <a:ea typeface="+mj-ea"/>
              </a:rPr>
              <a:t>4</a:t>
            </a:r>
            <a:r>
              <a:rPr lang="ja-JP" altLang="ja-JP" sz="1200" b="1" dirty="0">
                <a:latin typeface="+mj-ea"/>
                <a:ea typeface="+mj-ea"/>
              </a:rPr>
              <a:t>項目以上が明らかに該当する）がある方。</a:t>
            </a:r>
          </a:p>
          <a:p>
            <a:r>
              <a:rPr lang="ja-JP" altLang="ja-JP" sz="1200" b="1" dirty="0">
                <a:latin typeface="+mj-ea"/>
                <a:ea typeface="+mj-ea"/>
              </a:rPr>
              <a:t>□自傷、他害が衝動的に起こり、それを抑制することが難しい方。強度行動障害がある方。</a:t>
            </a:r>
          </a:p>
          <a:p>
            <a:r>
              <a:rPr lang="ja-JP" altLang="ja-JP" sz="1200" b="1" dirty="0">
                <a:latin typeface="+mj-ea"/>
                <a:ea typeface="+mj-ea"/>
              </a:rPr>
              <a:t>□その他</a:t>
            </a:r>
            <a:r>
              <a:rPr lang="ja-JP" altLang="ja-JP" sz="1200" b="1">
                <a:latin typeface="+mj-ea"/>
                <a:ea typeface="+mj-ea"/>
              </a:rPr>
              <a:t>、上述のような</a:t>
            </a:r>
            <a:r>
              <a:rPr lang="ja-JP" altLang="ja-JP" sz="1200" b="1" dirty="0">
                <a:latin typeface="+mj-ea"/>
                <a:ea typeface="+mj-ea"/>
              </a:rPr>
              <a:t>ことでお困りが非常に強い方。</a:t>
            </a:r>
          </a:p>
          <a:p>
            <a:r>
              <a:rPr lang="ja-JP" altLang="ja-JP" sz="1200" b="1" dirty="0">
                <a:latin typeface="+mj-ea"/>
                <a:ea typeface="+mj-ea"/>
              </a:rPr>
              <a:t>□上記あり、家族が生活リズムの設定が作られにくい状況になってしまっている方。</a:t>
            </a:r>
          </a:p>
        </p:txBody>
      </p:sp>
      <p:sp>
        <p:nvSpPr>
          <p:cNvPr id="13" name="テキスト ボックス 12"/>
          <p:cNvSpPr txBox="1"/>
          <p:nvPr/>
        </p:nvSpPr>
        <p:spPr>
          <a:xfrm>
            <a:off x="142875" y="7867650"/>
            <a:ext cx="6288901" cy="523220"/>
          </a:xfrm>
          <a:prstGeom prst="rect">
            <a:avLst/>
          </a:prstGeom>
          <a:noFill/>
        </p:spPr>
        <p:txBody>
          <a:bodyPr wrap="none" rtlCol="0">
            <a:spAutoFit/>
          </a:bodyPr>
          <a:lstStyle/>
          <a:p>
            <a:r>
              <a:rPr lang="ja-JP" altLang="en-US" sz="1400" dirty="0">
                <a:solidFill>
                  <a:srgbClr val="0070C0"/>
                </a:solidFill>
                <a:latin typeface="AR P悠々ゴシック体E" panose="020B0600010101010101" pitchFamily="50" charset="-128"/>
                <a:ea typeface="AR P悠々ゴシック体E" panose="020B0600010101010101" pitchFamily="50" charset="-128"/>
              </a:rPr>
              <a:t>けっして一人ではありません。みんなでより良い方向に向かうことができるように、</a:t>
            </a:r>
            <a:endParaRPr lang="en-US" altLang="ja-JP" sz="1400" dirty="0">
              <a:solidFill>
                <a:srgbClr val="0070C0"/>
              </a:solidFill>
              <a:latin typeface="AR P悠々ゴシック体E" panose="020B0600010101010101" pitchFamily="50" charset="-128"/>
              <a:ea typeface="AR P悠々ゴシック体E" panose="020B0600010101010101" pitchFamily="50" charset="-128"/>
            </a:endParaRPr>
          </a:p>
          <a:p>
            <a:r>
              <a:rPr lang="ja-JP" altLang="en-US" sz="1400" dirty="0">
                <a:solidFill>
                  <a:srgbClr val="0070C0"/>
                </a:solidFill>
                <a:latin typeface="AR P悠々ゴシック体E" panose="020B0600010101010101" pitchFamily="50" charset="-128"/>
                <a:ea typeface="AR P悠々ゴシック体E" panose="020B0600010101010101" pitchFamily="50" charset="-128"/>
              </a:rPr>
              <a:t>頑張っていきましょう</a:t>
            </a:r>
            <a:endParaRPr kumimoji="1" lang="ja-JP" altLang="en-US" sz="1400" dirty="0">
              <a:solidFill>
                <a:srgbClr val="0070C0"/>
              </a:solidFill>
              <a:latin typeface="AR P悠々ゴシック体E" panose="020B0600010101010101" pitchFamily="50" charset="-128"/>
              <a:ea typeface="AR P悠々ゴシック体E" panose="020B0600010101010101" pitchFamily="50" charset="-128"/>
            </a:endParaRPr>
          </a:p>
        </p:txBody>
      </p:sp>
    </p:spTree>
    <p:extLst>
      <p:ext uri="{BB962C8B-B14F-4D97-AF65-F5344CB8AC3E}">
        <p14:creationId xmlns:p14="http://schemas.microsoft.com/office/powerpoint/2010/main" val="3004184721"/>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96</TotalTime>
  <Words>985</Words>
  <Application>Microsoft Office PowerPoint</Application>
  <PresentationFormat>画面に合わせる (4:3)</PresentationFormat>
  <Paragraphs>24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 P悠々ゴシック体E</vt:lpstr>
      <vt:lpstr>HGｺﾞｼｯｸE</vt:lpstr>
      <vt:lpstr>Calibri</vt:lpstr>
      <vt:lpstr>Calibri Light</vt:lpstr>
      <vt:lpstr>レトロスペクト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アカウント</dc:creator>
  <cp:lastModifiedBy>眞理子 冨永</cp:lastModifiedBy>
  <cp:revision>15</cp:revision>
  <cp:lastPrinted>2023-06-14T03:52:39Z</cp:lastPrinted>
  <dcterms:created xsi:type="dcterms:W3CDTF">2023-06-14T02:19:05Z</dcterms:created>
  <dcterms:modified xsi:type="dcterms:W3CDTF">2024-01-18T00:27:23Z</dcterms:modified>
</cp:coreProperties>
</file>